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613" r:id="rId2"/>
    <p:sldId id="702" r:id="rId3"/>
    <p:sldId id="669" r:id="rId4"/>
    <p:sldId id="680" r:id="rId5"/>
    <p:sldId id="681" r:id="rId6"/>
    <p:sldId id="684" r:id="rId7"/>
    <p:sldId id="685" r:id="rId8"/>
    <p:sldId id="1523" r:id="rId9"/>
    <p:sldId id="1635" r:id="rId10"/>
    <p:sldId id="1641" r:id="rId11"/>
    <p:sldId id="1642" r:id="rId12"/>
    <p:sldId id="1643" r:id="rId13"/>
    <p:sldId id="1644" r:id="rId14"/>
    <p:sldId id="1645" r:id="rId15"/>
    <p:sldId id="1646" r:id="rId16"/>
    <p:sldId id="1647" r:id="rId17"/>
    <p:sldId id="1648" r:id="rId18"/>
    <p:sldId id="1649" r:id="rId19"/>
    <p:sldId id="1650" r:id="rId20"/>
    <p:sldId id="1651" r:id="rId21"/>
    <p:sldId id="1652" r:id="rId22"/>
    <p:sldId id="1653" r:id="rId23"/>
    <p:sldId id="1657" r:id="rId24"/>
    <p:sldId id="1654" r:id="rId25"/>
    <p:sldId id="1658" r:id="rId26"/>
    <p:sldId id="1659" r:id="rId27"/>
    <p:sldId id="1655" r:id="rId28"/>
    <p:sldId id="165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432FF"/>
    <a:srgbClr val="BDDAE1"/>
    <a:srgbClr val="FFFFFF"/>
    <a:srgbClr val="D7E9ED"/>
    <a:srgbClr val="95C5CF"/>
    <a:srgbClr val="4A94A4"/>
    <a:srgbClr val="428592"/>
    <a:srgbClr val="26525B"/>
    <a:srgbClr val="26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84"/>
    <p:restoredTop sz="90397"/>
  </p:normalViewPr>
  <p:slideViewPr>
    <p:cSldViewPr snapToGrid="0">
      <p:cViewPr varScale="1">
        <p:scale>
          <a:sx n="144" d="100"/>
          <a:sy n="144" d="100"/>
        </p:scale>
        <p:origin x="1264" y="184"/>
      </p:cViewPr>
      <p:guideLst/>
    </p:cSldViewPr>
  </p:slideViewPr>
  <p:notesTextViewPr>
    <p:cViewPr>
      <p:scale>
        <a:sx n="3" d="2"/>
        <a:sy n="3" d="2"/>
      </p:scale>
      <p:origin x="0" y="0"/>
    </p:cViewPr>
  </p:notesTextViewPr>
  <p:sorterViewPr>
    <p:cViewPr>
      <p:scale>
        <a:sx n="80" d="100"/>
        <a:sy n="80" d="100"/>
      </p:scale>
      <p:origin x="0" y="0"/>
    </p:cViewPr>
  </p:sorterViewPr>
  <p:notesViewPr>
    <p:cSldViewPr snapToGrid="0">
      <p:cViewPr varScale="1">
        <p:scale>
          <a:sx n="120" d="100"/>
          <a:sy n="120" d="100"/>
        </p:scale>
        <p:origin x="459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A546CD-0611-7545-8F55-072F0299D807}"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3A3637-B08E-7B43-A90A-62B08360F3FF}" type="slidenum">
              <a:rPr lang="en-US" smtClean="0"/>
              <a:t>‹#›</a:t>
            </a:fld>
            <a:endParaRPr lang="en-US"/>
          </a:p>
        </p:txBody>
      </p:sp>
    </p:spTree>
    <p:extLst>
      <p:ext uri="{BB962C8B-B14F-4D97-AF65-F5344CB8AC3E}">
        <p14:creationId xmlns:p14="http://schemas.microsoft.com/office/powerpoint/2010/main" val="3748374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1</a:t>
            </a:fld>
            <a:endParaRPr lang="en-US"/>
          </a:p>
        </p:txBody>
      </p:sp>
    </p:spTree>
    <p:extLst>
      <p:ext uri="{BB962C8B-B14F-4D97-AF65-F5344CB8AC3E}">
        <p14:creationId xmlns:p14="http://schemas.microsoft.com/office/powerpoint/2010/main" val="4095838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most cases, when you hear “mathematically friendly”, it means quadratic. The key idea to analytical placer is to optimize quadratic wirelength model. We optimize the squared distance between gates. </a:t>
            </a:r>
          </a:p>
          <a:p>
            <a:endParaRPr lang="en-US" dirty="0"/>
          </a:p>
          <a:p>
            <a:r>
              <a:rPr lang="en-US" dirty="0"/>
              <a:t>For example, for 2-pin net, you know, a net that connects to only two pins or gates, we can write down the square length as follows: delta x square + delta y square</a:t>
            </a:r>
          </a:p>
          <a:p>
            <a:endParaRPr lang="en-US" dirty="0"/>
          </a:p>
          <a:p>
            <a:r>
              <a:rPr lang="en-US" dirty="0"/>
              <a:t>Here, I have a 2point net sitting in this 6 x 5 grid. Gate 1 is sitting at (1, 4), and gate 2 is sitting at (3, 1). What is the quadratic wirelength? </a:t>
            </a:r>
          </a:p>
          <a:p>
            <a:endParaRPr lang="en-US" dirty="0"/>
          </a:p>
          <a:p>
            <a:r>
              <a:rPr lang="en-US" dirty="0"/>
              <a:t>(click to show the answer)</a:t>
            </a:r>
          </a:p>
          <a:p>
            <a:endParaRPr lang="en-US" dirty="0"/>
          </a:p>
          <a:p>
            <a:r>
              <a:rPr lang="en-US" dirty="0"/>
              <a:t>(click to ask the question)</a:t>
            </a:r>
          </a:p>
        </p:txBody>
      </p:sp>
      <p:sp>
        <p:nvSpPr>
          <p:cNvPr id="4" name="Slide Number Placeholder 3"/>
          <p:cNvSpPr>
            <a:spLocks noGrp="1"/>
          </p:cNvSpPr>
          <p:nvPr>
            <p:ph type="sldNum" sz="quarter" idx="5"/>
          </p:nvPr>
        </p:nvSpPr>
        <p:spPr/>
        <p:txBody>
          <a:bodyPr/>
          <a:lstStyle/>
          <a:p>
            <a:fld id="{3E3A3637-B08E-7B43-A90A-62B08360F3FF}" type="slidenum">
              <a:rPr lang="en-US" smtClean="0"/>
              <a:t>10</a:t>
            </a:fld>
            <a:endParaRPr lang="en-US"/>
          </a:p>
        </p:txBody>
      </p:sp>
    </p:spTree>
    <p:extLst>
      <p:ext uri="{BB962C8B-B14F-4D97-AF65-F5344CB8AC3E}">
        <p14:creationId xmlns:p14="http://schemas.microsoft.com/office/powerpoint/2010/main" val="1403312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about a net that connects to more than two gates, or in general, the hypergraph connection. In this example, I have a 4-pin nets connecting to four gates, gate 1, gate 2, gate 3, and gate 4. Gate 1 is sitting on (1, 4), gate 2 is sitting on (3, 1), gate 3 is sitting on (3, 3), and gate 4 is sitting on (4, 5). </a:t>
            </a:r>
          </a:p>
          <a:p>
            <a:endParaRPr lang="en-US" dirty="0"/>
          </a:p>
          <a:p>
            <a:r>
              <a:rPr lang="en-US" dirty="0"/>
              <a:t>We can replace on real net with a complete graph such that all gates are connected to each other. And we know this results in n choose 2 connections, k(k-1)/2, in total. Essentially, we break the hyper graph to a normal graph such that every connection becomes a 2-pin connection.</a:t>
            </a:r>
          </a:p>
          <a:p>
            <a:endParaRPr lang="en-US" dirty="0"/>
          </a:p>
          <a:p>
            <a:r>
              <a:rPr lang="en-US" dirty="0"/>
              <a:t>So, in our example, that means I am introducing a two-point connection from 1 to 2, 1 to 3, and 1 to 4 (explain …). There are a total of 6 such connections. We take the square distance between each of them and add up the value to represent the square wirelength for this net.</a:t>
            </a:r>
          </a:p>
          <a:p>
            <a:endParaRPr lang="en-US" dirty="0"/>
          </a:p>
          <a:p>
            <a:r>
              <a:rPr lang="en-US" dirty="0"/>
              <a:t>But, what would be the problem?</a:t>
            </a:r>
          </a:p>
        </p:txBody>
      </p:sp>
      <p:sp>
        <p:nvSpPr>
          <p:cNvPr id="4" name="Slide Number Placeholder 3"/>
          <p:cNvSpPr>
            <a:spLocks noGrp="1"/>
          </p:cNvSpPr>
          <p:nvPr>
            <p:ph type="sldNum" sz="quarter" idx="5"/>
          </p:nvPr>
        </p:nvSpPr>
        <p:spPr/>
        <p:txBody>
          <a:bodyPr/>
          <a:lstStyle/>
          <a:p>
            <a:fld id="{3E3A3637-B08E-7B43-A90A-62B08360F3FF}" type="slidenum">
              <a:rPr lang="en-US" smtClean="0"/>
              <a:t>11</a:t>
            </a:fld>
            <a:endParaRPr lang="en-US"/>
          </a:p>
        </p:txBody>
      </p:sp>
    </p:spTree>
    <p:extLst>
      <p:ext uri="{BB962C8B-B14F-4D97-AF65-F5344CB8AC3E}">
        <p14:creationId xmlns:p14="http://schemas.microsoft.com/office/powerpoint/2010/main" val="1824101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you are breaking a </a:t>
            </a:r>
            <a:r>
              <a:rPr lang="en-US" dirty="0" err="1"/>
              <a:t>hyperconnection</a:t>
            </a:r>
            <a:r>
              <a:rPr lang="en-US" dirty="0"/>
              <a:t> into a two-pin connection, the result is a square complexity, right? It is k choose 2 which equal to k time k-1  divided by 2. You may overweight the square wirelength for nets that have many gates, because 1 net right now becomes k k-1 / 2 nets. We need to compensate it so we don’t over estimate the wirelength. A simple way to do this is to remove the k-1 fraction by dividing the total square wirelength by k-1.</a:t>
            </a:r>
          </a:p>
          <a:p>
            <a:endParaRPr lang="en-US" dirty="0"/>
          </a:p>
          <a:p>
            <a:r>
              <a:rPr lang="en-US" dirty="0"/>
              <a:t>In this example we saw from the previous slide, the 4-pin net is broken to 6 nets. And k-1 is 3, which is the factor we need to use to weight the squared wirelength. That gives the following result:  (…)</a:t>
            </a:r>
          </a:p>
          <a:p>
            <a:endParaRPr lang="en-US" dirty="0"/>
          </a:p>
          <a:p>
            <a:r>
              <a:rPr lang="en-US" dirty="0"/>
              <a:t>Notice that, when k equals 2, this weight is just 1, so there is no special treatment for common 2-point net.</a:t>
            </a:r>
          </a:p>
        </p:txBody>
      </p:sp>
      <p:sp>
        <p:nvSpPr>
          <p:cNvPr id="4" name="Slide Number Placeholder 3"/>
          <p:cNvSpPr>
            <a:spLocks noGrp="1"/>
          </p:cNvSpPr>
          <p:nvPr>
            <p:ph type="sldNum" sz="quarter" idx="5"/>
          </p:nvPr>
        </p:nvSpPr>
        <p:spPr/>
        <p:txBody>
          <a:bodyPr/>
          <a:lstStyle/>
          <a:p>
            <a:fld id="{3E3A3637-B08E-7B43-A90A-62B08360F3FF}" type="slidenum">
              <a:rPr lang="en-US" smtClean="0"/>
              <a:t>12</a:t>
            </a:fld>
            <a:endParaRPr lang="en-US"/>
          </a:p>
        </p:txBody>
      </p:sp>
    </p:spTree>
    <p:extLst>
      <p:ext uri="{BB962C8B-B14F-4D97-AF65-F5344CB8AC3E}">
        <p14:creationId xmlns:p14="http://schemas.microsoft.com/office/powerpoint/2010/main" val="3192321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13</a:t>
            </a:fld>
            <a:endParaRPr lang="en-US"/>
          </a:p>
        </p:txBody>
      </p:sp>
    </p:spTree>
    <p:extLst>
      <p:ext uri="{BB962C8B-B14F-4D97-AF65-F5344CB8AC3E}">
        <p14:creationId xmlns:p14="http://schemas.microsoft.com/office/powerpoint/2010/main" val="1276791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small example.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14</a:t>
            </a:fld>
            <a:endParaRPr lang="en-US"/>
          </a:p>
        </p:txBody>
      </p:sp>
    </p:spTree>
    <p:extLst>
      <p:ext uri="{BB962C8B-B14F-4D97-AF65-F5344CB8AC3E}">
        <p14:creationId xmlns:p14="http://schemas.microsoft.com/office/powerpoint/2010/main" val="978445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can easily write down the quadratic wirelength. The squared wirelength for the net of weight 4 is (explain …)</a:t>
            </a:r>
          </a:p>
          <a:p>
            <a:endParaRPr lang="en-US" dirty="0"/>
          </a:p>
          <a:p>
            <a:r>
              <a:rPr lang="en-US" dirty="0"/>
              <a:t>(ask student about nets 2, 1)</a:t>
            </a:r>
          </a:p>
          <a:p>
            <a:endParaRPr lang="en-US" dirty="0"/>
          </a:p>
          <a:p>
            <a:r>
              <a:rPr lang="en-US" dirty="0"/>
              <a:t>(click) How do we optimize this equation?</a:t>
            </a:r>
          </a:p>
        </p:txBody>
      </p:sp>
      <p:sp>
        <p:nvSpPr>
          <p:cNvPr id="4" name="Slide Number Placeholder 3"/>
          <p:cNvSpPr>
            <a:spLocks noGrp="1"/>
          </p:cNvSpPr>
          <p:nvPr>
            <p:ph type="sldNum" sz="quarter" idx="5"/>
          </p:nvPr>
        </p:nvSpPr>
        <p:spPr/>
        <p:txBody>
          <a:bodyPr/>
          <a:lstStyle/>
          <a:p>
            <a:fld id="{3E3A3637-B08E-7B43-A90A-62B08360F3FF}" type="slidenum">
              <a:rPr lang="en-US" smtClean="0"/>
              <a:t>15</a:t>
            </a:fld>
            <a:endParaRPr lang="en-US"/>
          </a:p>
        </p:txBody>
      </p:sp>
    </p:spTree>
    <p:extLst>
      <p:ext uri="{BB962C8B-B14F-4D97-AF65-F5344CB8AC3E}">
        <p14:creationId xmlns:p14="http://schemas.microsoft.com/office/powerpoint/2010/main" val="2403608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the basic calculus, right? If you want to find the minimum of something or a cost function, you just take the derivative and set the derivative to zero to find the roots. But here we have multiple variables, each gate has two variables, x and y, and we have millions of gates that result in millions of variables.</a:t>
            </a:r>
          </a:p>
          <a:p>
            <a:endParaRPr lang="en-US" dirty="0"/>
          </a:p>
          <a:p>
            <a:r>
              <a:rPr lang="en-US" dirty="0"/>
              <a:t>So, we can do partial derivatives, and set each to 0 to solve each variable independently!</a:t>
            </a:r>
          </a:p>
          <a:p>
            <a:endParaRPr lang="en-US" dirty="0"/>
          </a:p>
          <a:p>
            <a:r>
              <a:rPr lang="en-US" dirty="0"/>
              <a:t>(click and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16</a:t>
            </a:fld>
            <a:endParaRPr lang="en-US"/>
          </a:p>
        </p:txBody>
      </p:sp>
    </p:spTree>
    <p:extLst>
      <p:ext uri="{BB962C8B-B14F-4D97-AF65-F5344CB8AC3E}">
        <p14:creationId xmlns:p14="http://schemas.microsoft.com/office/powerpoint/2010/main" val="2636776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these partial derivatives are just linear equations and we know how to solve linear equations! Since x and y are totally independent of each other, we can write down two matrix equations Ax=bx and Ay=by. N gates will give </a:t>
            </a:r>
            <a:r>
              <a:rPr lang="en-US" dirty="0" err="1"/>
              <a:t>NxN</a:t>
            </a:r>
            <a:r>
              <a:rPr lang="en-US" dirty="0"/>
              <a:t> matrix.</a:t>
            </a:r>
          </a:p>
          <a:p>
            <a:endParaRPr lang="en-US" dirty="0"/>
          </a:p>
          <a:p>
            <a:r>
              <a:rPr lang="en-US" dirty="0"/>
              <a:t>For example, the partial derivatives of x variables give two linear equations from x1 and x2. We can write down the equations as the following matrix. (explain …)</a:t>
            </a:r>
          </a:p>
          <a:p>
            <a:endParaRPr lang="en-US" dirty="0"/>
          </a:p>
          <a:p>
            <a:r>
              <a:rPr lang="en-US" dirty="0"/>
              <a:t>Similarly for x, the partial derivatives of y variables give two linear equations from y1 and y2. We can write down the equations as the following matrix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17</a:t>
            </a:fld>
            <a:endParaRPr lang="en-US"/>
          </a:p>
        </p:txBody>
      </p:sp>
    </p:spTree>
    <p:extLst>
      <p:ext uri="{BB962C8B-B14F-4D97-AF65-F5344CB8AC3E}">
        <p14:creationId xmlns:p14="http://schemas.microsoft.com/office/powerpoint/2010/main" val="33051561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look at this result, it actually makes sense! All points sit on a straight line between the square pads. Each 2-point wire is like a spring and the placement optimization minimizes all spring lengths!</a:t>
            </a:r>
          </a:p>
          <a:p>
            <a:endParaRPr lang="en-US" dirty="0"/>
          </a:p>
          <a:p>
            <a:r>
              <a:rPr lang="en-US" dirty="0"/>
              <a:t>Also, if you put a bigger weight on the wire, it gives you a shorter wire. That gives us a lot of control over placement to tune the distance between gates, right?</a:t>
            </a:r>
          </a:p>
        </p:txBody>
      </p:sp>
      <p:sp>
        <p:nvSpPr>
          <p:cNvPr id="4" name="Slide Number Placeholder 3"/>
          <p:cNvSpPr>
            <a:spLocks noGrp="1"/>
          </p:cNvSpPr>
          <p:nvPr>
            <p:ph type="sldNum" sz="quarter" idx="5"/>
          </p:nvPr>
        </p:nvSpPr>
        <p:spPr/>
        <p:txBody>
          <a:bodyPr/>
          <a:lstStyle/>
          <a:p>
            <a:fld id="{3E3A3637-B08E-7B43-A90A-62B08360F3FF}" type="slidenum">
              <a:rPr lang="en-US" smtClean="0"/>
              <a:t>18</a:t>
            </a:fld>
            <a:endParaRPr lang="en-US"/>
          </a:p>
        </p:txBody>
      </p:sp>
    </p:spTree>
    <p:extLst>
      <p:ext uri="{BB962C8B-B14F-4D97-AF65-F5344CB8AC3E}">
        <p14:creationId xmlns:p14="http://schemas.microsoft.com/office/powerpoint/2010/main" val="3128418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we derive the matrix by hand, you know, Ax=bx and Ay=by. But, how do we calculate the matrix systematically? (explain..)</a:t>
            </a:r>
          </a:p>
          <a:p>
            <a:endParaRPr lang="en-US" dirty="0"/>
          </a:p>
          <a:p>
            <a:r>
              <a:rPr lang="en-US" dirty="0"/>
              <a:t>For example, here I have a placement problem of three nets and three gates, and one pad. Keep in mind, pad is a fixed element in the placement region that cannot be moved. Gates 1, 2, 3, are to be moved to minimize the wirelength. </a:t>
            </a:r>
          </a:p>
          <a:p>
            <a:endParaRPr lang="en-US" dirty="0"/>
          </a:p>
          <a:p>
            <a:r>
              <a:rPr lang="en-US" dirty="0"/>
              <a:t>Here I have three nets, quite simple, all 2-pin nets. Net one has a weight of 5 connecting gate 1 to the pad (explain …)</a:t>
            </a:r>
          </a:p>
          <a:p>
            <a:endParaRPr lang="en-US" dirty="0"/>
          </a:p>
          <a:p>
            <a:r>
              <a:rPr lang="en-US" dirty="0"/>
              <a:t>The C matrix for this example is as follows. It’s a square matrix, each column and row index represent the gate. Basically it is adjacency matrix. As long as there is a connection between gates, we will put the weight of its net.</a:t>
            </a:r>
          </a:p>
        </p:txBody>
      </p:sp>
      <p:sp>
        <p:nvSpPr>
          <p:cNvPr id="4" name="Slide Number Placeholder 3"/>
          <p:cNvSpPr>
            <a:spLocks noGrp="1"/>
          </p:cNvSpPr>
          <p:nvPr>
            <p:ph type="sldNum" sz="quarter" idx="5"/>
          </p:nvPr>
        </p:nvSpPr>
        <p:spPr/>
        <p:txBody>
          <a:bodyPr/>
          <a:lstStyle/>
          <a:p>
            <a:fld id="{3E3A3637-B08E-7B43-A90A-62B08360F3FF}" type="slidenum">
              <a:rPr lang="en-US" smtClean="0"/>
              <a:t>19</a:t>
            </a:fld>
            <a:endParaRPr lang="en-US"/>
          </a:p>
        </p:txBody>
      </p:sp>
    </p:spTree>
    <p:extLst>
      <p:ext uri="{BB962C8B-B14F-4D97-AF65-F5344CB8AC3E}">
        <p14:creationId xmlns:p14="http://schemas.microsoft.com/office/powerpoint/2010/main" val="2966451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A3637-B08E-7B43-A90A-62B08360F3FF}" type="slidenum">
              <a:rPr lang="en-US" smtClean="0"/>
              <a:t>2</a:t>
            </a:fld>
            <a:endParaRPr lang="en-US"/>
          </a:p>
        </p:txBody>
      </p:sp>
    </p:spTree>
    <p:extLst>
      <p:ext uri="{BB962C8B-B14F-4D97-AF65-F5344CB8AC3E}">
        <p14:creationId xmlns:p14="http://schemas.microsoft.com/office/powerpoint/2010/main" val="22626860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what is the matrix A? Well, we use the connectivity C matrix to build A matrix. (explain…)</a:t>
            </a:r>
          </a:p>
        </p:txBody>
      </p:sp>
      <p:sp>
        <p:nvSpPr>
          <p:cNvPr id="4" name="Slide Number Placeholder 3"/>
          <p:cNvSpPr>
            <a:spLocks noGrp="1"/>
          </p:cNvSpPr>
          <p:nvPr>
            <p:ph type="sldNum" sz="quarter" idx="5"/>
          </p:nvPr>
        </p:nvSpPr>
        <p:spPr/>
        <p:txBody>
          <a:bodyPr/>
          <a:lstStyle/>
          <a:p>
            <a:fld id="{3E3A3637-B08E-7B43-A90A-62B08360F3FF}" type="slidenum">
              <a:rPr lang="en-US" smtClean="0"/>
              <a:t>20</a:t>
            </a:fld>
            <a:endParaRPr lang="en-US"/>
          </a:p>
        </p:txBody>
      </p:sp>
    </p:spTree>
    <p:extLst>
      <p:ext uri="{BB962C8B-B14F-4D97-AF65-F5344CB8AC3E}">
        <p14:creationId xmlns:p14="http://schemas.microsoft.com/office/powerpoint/2010/main" val="1660758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are good for the square matrix A. What is the vector b? (explain Ax=bx and Ay=by)</a:t>
            </a:r>
          </a:p>
        </p:txBody>
      </p:sp>
      <p:sp>
        <p:nvSpPr>
          <p:cNvPr id="4" name="Slide Number Placeholder 3"/>
          <p:cNvSpPr>
            <a:spLocks noGrp="1"/>
          </p:cNvSpPr>
          <p:nvPr>
            <p:ph type="sldNum" sz="quarter" idx="5"/>
          </p:nvPr>
        </p:nvSpPr>
        <p:spPr/>
        <p:txBody>
          <a:bodyPr/>
          <a:lstStyle/>
          <a:p>
            <a:fld id="{3E3A3637-B08E-7B43-A90A-62B08360F3FF}" type="slidenum">
              <a:rPr lang="en-US" smtClean="0"/>
              <a:t>21</a:t>
            </a:fld>
            <a:endParaRPr lang="en-US"/>
          </a:p>
        </p:txBody>
      </p:sp>
    </p:spTree>
    <p:extLst>
      <p:ext uri="{BB962C8B-B14F-4D97-AF65-F5344CB8AC3E}">
        <p14:creationId xmlns:p14="http://schemas.microsoft.com/office/powerpoint/2010/main" val="18788171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the matrix A and b, a linear system described in matrix form. How do we solve it? You know the matrix is pretty big in practice, for example, if we have 1M gates, this is a 1M by 1M matrix in A with 1M element x and b vectors, same for y!</a:t>
            </a:r>
          </a:p>
          <a:p>
            <a:endParaRPr lang="en-US" dirty="0"/>
          </a:p>
          <a:p>
            <a:r>
              <a:rPr lang="en-US" dirty="0"/>
              <a:t>Well, turns out these are not difficult at all, thanks to the advancement of computing, these equations are very easy to solve, even when the problem is very large.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22</a:t>
            </a:fld>
            <a:endParaRPr lang="en-US"/>
          </a:p>
        </p:txBody>
      </p:sp>
    </p:spTree>
    <p:extLst>
      <p:ext uri="{BB962C8B-B14F-4D97-AF65-F5344CB8AC3E}">
        <p14:creationId xmlns:p14="http://schemas.microsoft.com/office/powerpoint/2010/main" val="26192426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there is a very nice article about how to solve the placement problem using conjugate gradient, written by a professor at CMU. You can find more details about the method in this link below.</a:t>
            </a:r>
          </a:p>
        </p:txBody>
      </p:sp>
      <p:sp>
        <p:nvSpPr>
          <p:cNvPr id="4" name="Slide Number Placeholder 3"/>
          <p:cNvSpPr>
            <a:spLocks noGrp="1"/>
          </p:cNvSpPr>
          <p:nvPr>
            <p:ph type="sldNum" sz="quarter" idx="5"/>
          </p:nvPr>
        </p:nvSpPr>
        <p:spPr/>
        <p:txBody>
          <a:bodyPr/>
          <a:lstStyle/>
          <a:p>
            <a:fld id="{3E3A3637-B08E-7B43-A90A-62B08360F3FF}" type="slidenum">
              <a:rPr lang="en-US" smtClean="0"/>
              <a:t>23</a:t>
            </a:fld>
            <a:endParaRPr lang="en-US"/>
          </a:p>
        </p:txBody>
      </p:sp>
    </p:spTree>
    <p:extLst>
      <p:ext uri="{BB962C8B-B14F-4D97-AF65-F5344CB8AC3E}">
        <p14:creationId xmlns:p14="http://schemas.microsoft.com/office/powerpoint/2010/main" val="205496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another example to illustrate how we can construct the matrix C, A, bx and by. Here I have a placement of five gates to place, and they are connected to four pads that are fixed at the chip boundary. The net connecting gate 1 and the pad 1 here is of weight 10, and the net connecting gate 1 and gates is of weight 10 as well. All the other nets have unit weights of one.</a:t>
            </a:r>
          </a:p>
          <a:p>
            <a:endParaRPr lang="en-US" dirty="0"/>
          </a:p>
          <a:p>
            <a:r>
              <a:rPr lang="en-US" dirty="0"/>
              <a:t>Let’s start with building the matrix A. In order to build A, we need the connectivity C first. We know C is essentially the adjacency matrix that describe the weight between gates. For example, the first row of C is 0, 1, 10, 0, 0. The only two non-zero entries are 1 and 10 on the second and the third column. So, that means gate is connects to gate 2 and gate 3 with net weight 1 and 10. </a:t>
            </a:r>
          </a:p>
          <a:p>
            <a:endParaRPr lang="en-US" dirty="0"/>
          </a:p>
          <a:p>
            <a:r>
              <a:rPr lang="en-US" dirty="0"/>
              <a:t>(ask student about the next rows)</a:t>
            </a:r>
          </a:p>
        </p:txBody>
      </p:sp>
      <p:sp>
        <p:nvSpPr>
          <p:cNvPr id="4" name="Slide Number Placeholder 3"/>
          <p:cNvSpPr>
            <a:spLocks noGrp="1"/>
          </p:cNvSpPr>
          <p:nvPr>
            <p:ph type="sldNum" sz="quarter" idx="5"/>
          </p:nvPr>
        </p:nvSpPr>
        <p:spPr/>
        <p:txBody>
          <a:bodyPr/>
          <a:lstStyle/>
          <a:p>
            <a:fld id="{3E3A3637-B08E-7B43-A90A-62B08360F3FF}" type="slidenum">
              <a:rPr lang="en-US" smtClean="0"/>
              <a:t>24</a:t>
            </a:fld>
            <a:endParaRPr lang="en-US"/>
          </a:p>
        </p:txBody>
      </p:sp>
    </p:spTree>
    <p:extLst>
      <p:ext uri="{BB962C8B-B14F-4D97-AF65-F5344CB8AC3E}">
        <p14:creationId xmlns:p14="http://schemas.microsoft.com/office/powerpoint/2010/main" val="6602923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25</a:t>
            </a:fld>
            <a:endParaRPr lang="en-US"/>
          </a:p>
        </p:txBody>
      </p:sp>
    </p:spTree>
    <p:extLst>
      <p:ext uri="{BB962C8B-B14F-4D97-AF65-F5344CB8AC3E}">
        <p14:creationId xmlns:p14="http://schemas.microsoft.com/office/powerpoint/2010/main" val="2029259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the matrices we have constructed for this example. Then, we can call a linear system solver to solve the linear system and acquire the values for all the variables x and y. </a:t>
            </a:r>
          </a:p>
        </p:txBody>
      </p:sp>
      <p:sp>
        <p:nvSpPr>
          <p:cNvPr id="4" name="Slide Number Placeholder 3"/>
          <p:cNvSpPr>
            <a:spLocks noGrp="1"/>
          </p:cNvSpPr>
          <p:nvPr>
            <p:ph type="sldNum" sz="quarter" idx="5"/>
          </p:nvPr>
        </p:nvSpPr>
        <p:spPr/>
        <p:txBody>
          <a:bodyPr/>
          <a:lstStyle/>
          <a:p>
            <a:fld id="{3E3A3637-B08E-7B43-A90A-62B08360F3FF}" type="slidenum">
              <a:rPr lang="en-US" smtClean="0"/>
              <a:t>26</a:t>
            </a:fld>
            <a:endParaRPr lang="en-US"/>
          </a:p>
        </p:txBody>
      </p:sp>
    </p:spTree>
    <p:extLst>
      <p:ext uri="{BB962C8B-B14F-4D97-AF65-F5344CB8AC3E}">
        <p14:creationId xmlns:p14="http://schemas.microsoft.com/office/powerpoint/2010/main" val="2417064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solution. </a:t>
            </a:r>
            <a:r>
              <a:rPr lang="en-US" dirty="0" err="1"/>
              <a:t>Kinda</a:t>
            </a:r>
            <a:r>
              <a:rPr lang="en-US" dirty="0"/>
              <a:t> make sense, we see a shorter connection for net of high weight like the connection between this pad and the gate 1 here, and so on so forth.</a:t>
            </a:r>
          </a:p>
          <a:p>
            <a:endParaRPr lang="en-US" dirty="0"/>
          </a:p>
          <a:p>
            <a:r>
              <a:rPr lang="en-US" dirty="0"/>
              <a:t>Now, we have successfully transformed the placement problem to solving linear equations that optimize the quadratic wirelength. Here I have two questions.</a:t>
            </a:r>
          </a:p>
          <a:p>
            <a:endParaRPr lang="en-US" dirty="0"/>
          </a:p>
          <a:p>
            <a:r>
              <a:rPr lang="en-US" dirty="0"/>
              <a:t>#1: what is the purpose of quadratic? Why don’t we take cube or 4 or 5.</a:t>
            </a:r>
          </a:p>
          <a:p>
            <a:endParaRPr lang="en-US" dirty="0"/>
          </a:p>
          <a:p>
            <a:r>
              <a:rPr lang="en-US" dirty="0"/>
              <a:t>#2: what is the problem of this solution?</a:t>
            </a:r>
          </a:p>
        </p:txBody>
      </p:sp>
      <p:sp>
        <p:nvSpPr>
          <p:cNvPr id="4" name="Slide Number Placeholder 3"/>
          <p:cNvSpPr>
            <a:spLocks noGrp="1"/>
          </p:cNvSpPr>
          <p:nvPr>
            <p:ph type="sldNum" sz="quarter" idx="5"/>
          </p:nvPr>
        </p:nvSpPr>
        <p:spPr/>
        <p:txBody>
          <a:bodyPr/>
          <a:lstStyle/>
          <a:p>
            <a:fld id="{3E3A3637-B08E-7B43-A90A-62B08360F3FF}" type="slidenum">
              <a:rPr lang="en-US" smtClean="0"/>
              <a:t>27</a:t>
            </a:fld>
            <a:endParaRPr lang="en-US"/>
          </a:p>
        </p:txBody>
      </p:sp>
    </p:spTree>
    <p:extLst>
      <p:ext uri="{BB962C8B-B14F-4D97-AF65-F5344CB8AC3E}">
        <p14:creationId xmlns:p14="http://schemas.microsoft.com/office/powerpoint/2010/main" val="23399300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3A3637-B08E-7B43-A90A-62B08360F3FF}" type="slidenum">
              <a:rPr lang="en-US" smtClean="0"/>
              <a:t>28</a:t>
            </a:fld>
            <a:endParaRPr lang="en-US"/>
          </a:p>
        </p:txBody>
      </p:sp>
    </p:spTree>
    <p:extLst>
      <p:ext uri="{BB962C8B-B14F-4D97-AF65-F5344CB8AC3E}">
        <p14:creationId xmlns:p14="http://schemas.microsoft.com/office/powerpoint/2010/main" val="325829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time we have talked about Placement – a very important stage in physical design, especially after the floorplan stage. Placement does the following job: </a:t>
            </a:r>
          </a:p>
          <a:p>
            <a:endParaRPr lang="en-US" dirty="0"/>
          </a:p>
          <a:p>
            <a:endParaRPr lang="en-US" dirty="0"/>
          </a:p>
          <a:p>
            <a:r>
              <a:rPr lang="en-US" dirty="0"/>
              <a:t>The placement problem is really difficult and very hard. In practice, we have to deal with large designs that contain 10—500M cells to place. If you have a bad placement, you will need much more wire to connect cells together described in nets. And we know the more complicated the wire, the more problems you will have, like longer delays, higher resistance, etc.</a:t>
            </a:r>
          </a:p>
        </p:txBody>
      </p:sp>
      <p:sp>
        <p:nvSpPr>
          <p:cNvPr id="4" name="Slide Number Placeholder 3"/>
          <p:cNvSpPr>
            <a:spLocks noGrp="1"/>
          </p:cNvSpPr>
          <p:nvPr>
            <p:ph type="sldNum" sz="quarter" idx="5"/>
          </p:nvPr>
        </p:nvSpPr>
        <p:spPr/>
        <p:txBody>
          <a:bodyPr/>
          <a:lstStyle/>
          <a:p>
            <a:fld id="{3E3A3637-B08E-7B43-A90A-62B08360F3FF}" type="slidenum">
              <a:rPr lang="en-US" smtClean="0"/>
              <a:t>3</a:t>
            </a:fld>
            <a:endParaRPr lang="en-US"/>
          </a:p>
        </p:txBody>
      </p:sp>
    </p:spTree>
    <p:extLst>
      <p:ext uri="{BB962C8B-B14F-4D97-AF65-F5344CB8AC3E}">
        <p14:creationId xmlns:p14="http://schemas.microsoft.com/office/powerpoint/2010/main" val="1038634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talked about how to model the placement problem so we can solve it computationally. We model the placement problem in a 2D grid. A simple grid, just like a chess board and you have many choices to place a chess on the board, and you know, a chess may connect to another so we want to minimize the complexity of interconnect.</a:t>
            </a:r>
          </a:p>
          <a:p>
            <a:endParaRPr lang="en-US" dirty="0"/>
          </a:p>
          <a:p>
            <a:r>
              <a:rPr lang="en-US" dirty="0"/>
              <a:t>So, we can regard each cell or gate to place like a chess going into a grid slot, and each gate has several pins to connect to other gates.</a:t>
            </a:r>
          </a:p>
          <a:p>
            <a:endParaRPr lang="en-US" dirty="0"/>
          </a:p>
          <a:p>
            <a:r>
              <a:rPr lang="en-US" dirty="0"/>
              <a:t>This grid-based model is not perfect but it is good for us to solve the problem computationally. Essentially, we assume gates are exactly of the same size and each grid slot can hold 1 gate. Yes, this is not realistic but it simplifies a lot of things.</a:t>
            </a:r>
          </a:p>
        </p:txBody>
      </p:sp>
      <p:sp>
        <p:nvSpPr>
          <p:cNvPr id="4" name="Slide Number Placeholder 3"/>
          <p:cNvSpPr>
            <a:spLocks noGrp="1"/>
          </p:cNvSpPr>
          <p:nvPr>
            <p:ph type="sldNum" sz="quarter" idx="5"/>
          </p:nvPr>
        </p:nvSpPr>
        <p:spPr/>
        <p:txBody>
          <a:bodyPr/>
          <a:lstStyle/>
          <a:p>
            <a:fld id="{3E3A3637-B08E-7B43-A90A-62B08360F3FF}" type="slidenum">
              <a:rPr lang="en-US" smtClean="0"/>
              <a:t>4</a:t>
            </a:fld>
            <a:endParaRPr lang="en-US"/>
          </a:p>
        </p:txBody>
      </p:sp>
    </p:spTree>
    <p:extLst>
      <p:ext uri="{BB962C8B-B14F-4D97-AF65-F5344CB8AC3E}">
        <p14:creationId xmlns:p14="http://schemas.microsoft.com/office/powerpoint/2010/main" val="761409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model, the goal of placement problem is to optimize the ability of router to connect all the gates together through nets. We also talked about, routers are computationally expensive tools, we can’t really run router inside the placer to estimate or evaluate the solution whether it is routable or not. So, we need a simplified approximation for Routability at this stage.</a:t>
            </a:r>
          </a:p>
          <a:p>
            <a:endParaRPr lang="en-US" dirty="0"/>
          </a:p>
          <a:p>
            <a:r>
              <a:rPr lang="en-US" dirty="0"/>
              <a:t>Every real placer minimizes the expected wirelength.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5</a:t>
            </a:fld>
            <a:endParaRPr lang="en-US"/>
          </a:p>
        </p:txBody>
      </p:sp>
    </p:spTree>
    <p:extLst>
      <p:ext uri="{BB962C8B-B14F-4D97-AF65-F5344CB8AC3E}">
        <p14:creationId xmlns:p14="http://schemas.microsoft.com/office/powerpoint/2010/main" val="932935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estimate wirelength? Last time, we talked about that most placers adopt half-perimeter wirelength or the HPWL model to estimate the wirelength. HPWL is also known as bounding box wirelength because it puts the smallest bounding around all gates. (explain…)</a:t>
            </a:r>
          </a:p>
          <a:p>
            <a:endParaRPr lang="en-US" dirty="0"/>
          </a:p>
          <a:p>
            <a:r>
              <a:rPr lang="en-US" dirty="0"/>
              <a:t>For example, here I have a 6 by 5 grid and a 2-pin net. Gate 1 is sitting at (1, 4), x equal to 1 and y equal to 4. To calculate the bounding box (click), we find the width of the bounding box which is the largest x distance between gates, (explain …) </a:t>
            </a:r>
          </a:p>
        </p:txBody>
      </p:sp>
      <p:sp>
        <p:nvSpPr>
          <p:cNvPr id="4" name="Slide Number Placeholder 3"/>
          <p:cNvSpPr>
            <a:spLocks noGrp="1"/>
          </p:cNvSpPr>
          <p:nvPr>
            <p:ph type="sldNum" sz="quarter" idx="5"/>
          </p:nvPr>
        </p:nvSpPr>
        <p:spPr/>
        <p:txBody>
          <a:bodyPr/>
          <a:lstStyle/>
          <a:p>
            <a:fld id="{3E3A3637-B08E-7B43-A90A-62B08360F3FF}" type="slidenum">
              <a:rPr lang="en-US" smtClean="0"/>
              <a:t>6</a:t>
            </a:fld>
            <a:endParaRPr lang="en-US"/>
          </a:p>
        </p:txBody>
      </p:sp>
    </p:spTree>
    <p:extLst>
      <p:ext uri="{BB962C8B-B14F-4D97-AF65-F5344CB8AC3E}">
        <p14:creationId xmlns:p14="http://schemas.microsoft.com/office/powerpoint/2010/main" val="1352608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HPWL is very easy to calculate, even for a multi-point net. The width of the HPWL is essentially the maximum x-distance among all gates, and the height of the HPWL is essentially the maximum y-distance among all gates. By summing the two value, we get the HPEL.</a:t>
            </a:r>
          </a:p>
          <a:p>
            <a:endParaRPr lang="en-US" dirty="0"/>
          </a:p>
          <a:p>
            <a:r>
              <a:rPr lang="en-US" dirty="0"/>
              <a:t>More importantly, HPWL is always a lower bound on the real wire length. And, this is a very strong property because it tells you the least amount of cost for completing something.</a:t>
            </a:r>
          </a:p>
          <a:p>
            <a:endParaRPr lang="en-US" dirty="0"/>
          </a:p>
          <a:p>
            <a:r>
              <a:rPr lang="en-US" dirty="0"/>
              <a:t>No matter how complex the final routed wire path is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7</a:t>
            </a:fld>
            <a:endParaRPr lang="en-US"/>
          </a:p>
        </p:txBody>
      </p:sp>
    </p:spTree>
    <p:extLst>
      <p:ext uri="{BB962C8B-B14F-4D97-AF65-F5344CB8AC3E}">
        <p14:creationId xmlns:p14="http://schemas.microsoft.com/office/powerpoint/2010/main" val="4123543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all these assumptions, last time we talked about two simple placement algorithms. Iterative placer and SA-based placer. Iterative placer uses a very simple idea of iteratively swapping cells to reduce the wirelength. At each iteration, you randomly pick up a pair of gates to swap. If such a swap can reduce the wirelength, you accept it. </a:t>
            </a:r>
          </a:p>
          <a:p>
            <a:endParaRPr lang="en-US" dirty="0"/>
          </a:p>
          <a:p>
            <a:r>
              <a:rPr lang="en-US" dirty="0"/>
              <a:t>This figure shows the result in terms of the number of random gate swaps. As we swap more gates, the wirelength keeps decreasing. Eventually, it stops at certain iterations. But, what is the problem of this greedy iterative swap-based placement algorithm?</a:t>
            </a:r>
          </a:p>
          <a:p>
            <a:endParaRPr lang="en-US" dirty="0"/>
          </a:p>
          <a:p>
            <a:r>
              <a:rPr lang="en-US" dirty="0"/>
              <a:t>To improve the solution from being too greedy, we have to tell ourself not to just accept a swap that results in a better solution, but accept a swap that results in a worse solution with certain probability. Basically, we want to be able to climb up so we can avoid being trapped by a local minimum. This can be solved using simulated annealing. </a:t>
            </a:r>
          </a:p>
          <a:p>
            <a:endParaRPr lang="en-US" dirty="0"/>
          </a:p>
          <a:p>
            <a:r>
              <a:rPr lang="en-US" dirty="0"/>
              <a:t>This figure shows the result of SA-based placer. (explain …)</a:t>
            </a:r>
          </a:p>
        </p:txBody>
      </p:sp>
      <p:sp>
        <p:nvSpPr>
          <p:cNvPr id="4" name="Slide Number Placeholder 3"/>
          <p:cNvSpPr>
            <a:spLocks noGrp="1"/>
          </p:cNvSpPr>
          <p:nvPr>
            <p:ph type="sldNum" sz="quarter" idx="5"/>
          </p:nvPr>
        </p:nvSpPr>
        <p:spPr/>
        <p:txBody>
          <a:bodyPr/>
          <a:lstStyle/>
          <a:p>
            <a:fld id="{3E3A3637-B08E-7B43-A90A-62B08360F3FF}" type="slidenum">
              <a:rPr lang="en-US" smtClean="0"/>
              <a:t>8</a:t>
            </a:fld>
            <a:endParaRPr lang="en-US"/>
          </a:p>
        </p:txBody>
      </p:sp>
    </p:spTree>
    <p:extLst>
      <p:ext uri="{BB962C8B-B14F-4D97-AF65-F5344CB8AC3E}">
        <p14:creationId xmlns:p14="http://schemas.microsoft.com/office/powerpoint/2010/main" val="1700421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question so far?</a:t>
            </a:r>
          </a:p>
          <a:p>
            <a:endParaRPr lang="en-US" dirty="0"/>
          </a:p>
          <a:p>
            <a:r>
              <a:rPr lang="en-US" dirty="0"/>
              <a:t>Now, we are going to talk about analytical placer. We know both the greedy iterative placer and SA-based placer are not what a modern placer does, because both are too slow. Modern placers pretty much all adopt an analytical formulation to solve the placement problem.</a:t>
            </a:r>
          </a:p>
          <a:p>
            <a:endParaRPr lang="en-US" dirty="0"/>
          </a:p>
          <a:p>
            <a:r>
              <a:rPr lang="en-US" dirty="0"/>
              <a:t>An analytical placer writes an equation whose minimum is the placement. (explain …)</a:t>
            </a:r>
          </a:p>
          <a:p>
            <a:endParaRPr lang="en-US" dirty="0"/>
          </a:p>
          <a:p>
            <a:r>
              <a:rPr lang="en-US" dirty="0"/>
              <a:t>This sounds sort of crazy, right, for a placement problem of millions of gates, you will end up with millions of variables to optimize, but actually it works great. All modern placers for big ASIC and SOC are all analytical. The big trick is to write the wirelength in a mathematically friendly form we can optimize.</a:t>
            </a:r>
          </a:p>
        </p:txBody>
      </p:sp>
      <p:sp>
        <p:nvSpPr>
          <p:cNvPr id="4" name="Slide Number Placeholder 3"/>
          <p:cNvSpPr>
            <a:spLocks noGrp="1"/>
          </p:cNvSpPr>
          <p:nvPr>
            <p:ph type="sldNum" sz="quarter" idx="5"/>
          </p:nvPr>
        </p:nvSpPr>
        <p:spPr/>
        <p:txBody>
          <a:bodyPr/>
          <a:lstStyle/>
          <a:p>
            <a:fld id="{3E3A3637-B08E-7B43-A90A-62B08360F3FF}" type="slidenum">
              <a:rPr lang="en-US" smtClean="0"/>
              <a:t>9</a:t>
            </a:fld>
            <a:endParaRPr lang="en-US"/>
          </a:p>
        </p:txBody>
      </p:sp>
    </p:spTree>
    <p:extLst>
      <p:ext uri="{BB962C8B-B14F-4D97-AF65-F5344CB8AC3E}">
        <p14:creationId xmlns:p14="http://schemas.microsoft.com/office/powerpoint/2010/main" val="4726884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a:extLst>
              <a:ext uri="{FF2B5EF4-FFF2-40B4-BE49-F238E27FC236}">
                <a16:creationId xmlns:a16="http://schemas.microsoft.com/office/drawing/2014/main" id="{EDC5F3FB-58FD-0F48-919A-622FB0569E9C}"/>
              </a:ext>
            </a:extLst>
          </p:cNvPr>
          <p:cNvPicPr>
            <a:picLocks noChangeAspect="1"/>
          </p:cNvPicPr>
          <p:nvPr userDrawn="1"/>
        </p:nvPicPr>
        <p:blipFill rotWithShape="1">
          <a:blip r:embed="rId2"/>
          <a:srcRect t="33026" b="22635"/>
          <a:stretch/>
        </p:blipFill>
        <p:spPr>
          <a:xfrm>
            <a:off x="0" y="4470400"/>
            <a:ext cx="12192000" cy="2387600"/>
          </a:xfrm>
          <a:prstGeom prst="rect">
            <a:avLst/>
          </a:prstGeom>
        </p:spPr>
      </p:pic>
      <p:cxnSp>
        <p:nvCxnSpPr>
          <p:cNvPr id="8" name="Straight Connector 7">
            <a:extLst>
              <a:ext uri="{FF2B5EF4-FFF2-40B4-BE49-F238E27FC236}">
                <a16:creationId xmlns:a16="http://schemas.microsoft.com/office/drawing/2014/main" id="{9BB1E22A-55EA-A441-8F44-A6473C435661}"/>
              </a:ext>
            </a:extLst>
          </p:cNvPr>
          <p:cNvCxnSpPr>
            <a:cxnSpLocks/>
          </p:cNvCxnSpPr>
          <p:nvPr userDrawn="1"/>
        </p:nvCxnSpPr>
        <p:spPr>
          <a:xfrm>
            <a:off x="1524000" y="2496618"/>
            <a:ext cx="9144000" cy="0"/>
          </a:xfrm>
          <a:prstGeom prst="line">
            <a:avLst/>
          </a:prstGeom>
          <a:ln w="254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177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6B3B-2EE8-413C-AEA9-00A7F5B04F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7D52A2-4981-453B-8E40-3889973814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96B23-F8EC-4AF7-860F-1B81BEA007EC}"/>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A5451F13-26D7-4F75-A69F-318D380897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451EE4-67A6-4519-A097-EBE2D9EE882D}"/>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374788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2BCC41-7250-4AB4-B8F3-B870458CF3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9BD655-0285-45AF-B586-88C5C117D4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7C908-D48E-477D-BD83-D17831A8B2A9}"/>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4B1E4267-80A7-4BD6-9D8A-3B8E0D015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02BE3-BAA5-4467-A768-40AA633BC68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185353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AD06-00F0-4163-B5B0-388C5E999D3B}"/>
              </a:ext>
            </a:extLst>
          </p:cNvPr>
          <p:cNvSpPr>
            <a:spLocks noGrp="1"/>
          </p:cNvSpPr>
          <p:nvPr>
            <p:ph type="title"/>
          </p:nvPr>
        </p:nvSpPr>
        <p:spPr>
          <a:xfrm>
            <a:off x="838200" y="260350"/>
            <a:ext cx="10515600" cy="1006475"/>
          </a:xfrm>
        </p:spPr>
        <p:txBody>
          <a:bodyPr>
            <a:normAutofit/>
          </a:bodyPr>
          <a:lstStyle>
            <a:lvl1pPr>
              <a:defRPr sz="40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CED51320-718B-4A8C-BCD6-5C636262C425}"/>
              </a:ext>
            </a:extLst>
          </p:cNvPr>
          <p:cNvSpPr>
            <a:spLocks noGrp="1"/>
          </p:cNvSpPr>
          <p:nvPr>
            <p:ph idx="1"/>
          </p:nvPr>
        </p:nvSpPr>
        <p:spPr>
          <a:xfrm>
            <a:off x="838200" y="1466849"/>
            <a:ext cx="10515600" cy="4710113"/>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241ED62-8EC8-4837-8D9D-83B8B2163EDF}"/>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E4F6C281-F3EB-4689-82AE-7DF691AEE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F9F5B2-7E66-4A6D-B7E7-BDCF7CB89644}"/>
              </a:ext>
            </a:extLst>
          </p:cNvPr>
          <p:cNvSpPr>
            <a:spLocks noGrp="1"/>
          </p:cNvSpPr>
          <p:nvPr>
            <p:ph type="sldNum" sz="quarter" idx="12"/>
          </p:nvPr>
        </p:nvSpPr>
        <p:spPr/>
        <p:txBody>
          <a:bodyPr/>
          <a:lstStyle/>
          <a:p>
            <a:fld id="{684A56C3-0575-495C-8ADB-1C1A5EF7C4B0}" type="slidenum">
              <a:rPr lang="en-US" smtClean="0"/>
              <a:t>‹#›</a:t>
            </a:fld>
            <a:endParaRPr lang="en-US"/>
          </a:p>
        </p:txBody>
      </p:sp>
      <p:pic>
        <p:nvPicPr>
          <p:cNvPr id="7" name="Picture 6" descr="master_bluesidebar.eps">
            <a:extLst>
              <a:ext uri="{FF2B5EF4-FFF2-40B4-BE49-F238E27FC236}">
                <a16:creationId xmlns:a16="http://schemas.microsoft.com/office/drawing/2014/main" id="{C67F982E-175C-854E-AE44-6563B60266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8" name="直線接點 7">
            <a:extLst>
              <a:ext uri="{FF2B5EF4-FFF2-40B4-BE49-F238E27FC236}">
                <a16:creationId xmlns:a16="http://schemas.microsoft.com/office/drawing/2014/main" id="{370945F8-FA5E-BD4C-B85E-079CF68BD320}"/>
              </a:ext>
            </a:extLst>
          </p:cNvPr>
          <p:cNvCxnSpPr>
            <a:cxnSpLocks/>
          </p:cNvCxnSpPr>
          <p:nvPr userDrawn="1"/>
        </p:nvCxnSpPr>
        <p:spPr>
          <a:xfrm>
            <a:off x="838200" y="1237457"/>
            <a:ext cx="105156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741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0B6B-A3DD-445F-B3AD-713250EF5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F6F9CC-3B71-43C8-9C61-1625ECC20D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6DE658-772C-4C1A-9320-5ADBBF245744}"/>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5D7087A3-385C-4E4C-BE8D-86A29799B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A6E31D-5A28-412B-A42B-151E38583A3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294991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0881-F277-4A4F-99FC-BB81FC79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4FE642-6C27-43DA-8F2A-AA0DE0379D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4E5B62-6FF7-4867-8A4B-DA2245A457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D40964-CEB0-41E0-938F-45F795FB067A}"/>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8C8AE6C7-DC66-45B7-8C47-539EE759D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C33A2-1CB9-4FA0-A57F-A2C6B21FF960}"/>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976655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FA06-9A5E-4F69-BB47-F6F782F22D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07E60-BF84-4F02-B48F-E472526464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77017-E975-4C86-A998-CBE8BA8D6D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E6722-AA3A-4DA3-8B7E-7E14613639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BACFAF-81EB-4E48-A140-B998C5B26A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4466816-E31F-4CFF-9425-5A2DF34DBCD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8" name="Footer Placeholder 7">
            <a:extLst>
              <a:ext uri="{FF2B5EF4-FFF2-40B4-BE49-F238E27FC236}">
                <a16:creationId xmlns:a16="http://schemas.microsoft.com/office/drawing/2014/main" id="{17F569C1-09A8-44CF-BF37-8438D2483E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C1EEC0-A903-44CA-A137-A025A64C7D86}"/>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68986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1E3D-53FE-4E14-911B-1FD1767F39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DB257E-1EF7-47FA-AFDF-02522B412165}"/>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4" name="Footer Placeholder 3">
            <a:extLst>
              <a:ext uri="{FF2B5EF4-FFF2-40B4-BE49-F238E27FC236}">
                <a16:creationId xmlns:a16="http://schemas.microsoft.com/office/drawing/2014/main" id="{025EC39A-33A7-44F0-BB90-58D79BE132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F787F-858B-48DE-B005-40B2D6685F77}"/>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1544022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413D3A-3C17-493D-9D6B-38590483B900}"/>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3" name="Footer Placeholder 2">
            <a:extLst>
              <a:ext uri="{FF2B5EF4-FFF2-40B4-BE49-F238E27FC236}">
                <a16:creationId xmlns:a16="http://schemas.microsoft.com/office/drawing/2014/main" id="{69CEC6B2-EFEF-4325-9347-421330B6A3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44B540-2BFA-4DB0-B445-01FA7785F49A}"/>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726626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AEF9B-1E8A-4145-BD80-65C32FCD71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91F1F-DE67-4D48-AAEF-F07261665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779707-49DB-4FFA-9EE0-7D506E0DE3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974BF2-494E-47DC-9EA2-57BD686D979D}"/>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570D2759-2D89-447E-A96D-AC1481794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9E77C4-09CB-42A0-B7FF-689DF11765F1}"/>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47064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3526-62C5-4413-BA99-66C297344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791C0C-975F-4D26-9315-CBAF7FEF7E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505C5D-FAAB-4342-BB7F-4A04A914F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552DD-2F27-47AC-951B-A6EA84CD9163}"/>
              </a:ext>
            </a:extLst>
          </p:cNvPr>
          <p:cNvSpPr>
            <a:spLocks noGrp="1"/>
          </p:cNvSpPr>
          <p:nvPr>
            <p:ph type="dt" sz="half" idx="10"/>
          </p:nvPr>
        </p:nvSpPr>
        <p:spPr/>
        <p:txBody>
          <a:bodyPr/>
          <a:lstStyle/>
          <a:p>
            <a:fld id="{9DCA369C-CB3F-4260-86E8-FD3F54C73225}" type="datetimeFigureOut">
              <a:rPr lang="en-US" smtClean="0"/>
              <a:t>10/17/22</a:t>
            </a:fld>
            <a:endParaRPr lang="en-US"/>
          </a:p>
        </p:txBody>
      </p:sp>
      <p:sp>
        <p:nvSpPr>
          <p:cNvPr id="6" name="Footer Placeholder 5">
            <a:extLst>
              <a:ext uri="{FF2B5EF4-FFF2-40B4-BE49-F238E27FC236}">
                <a16:creationId xmlns:a16="http://schemas.microsoft.com/office/drawing/2014/main" id="{CADEDCFE-FA9C-4188-AAC4-FBBCA9C608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AD5D0-9FF2-4617-A44F-64927DDBF208}"/>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4278190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0C16CA-149A-4554-A7AC-6378DFDBA310}"/>
              </a:ext>
            </a:extLst>
          </p:cNvPr>
          <p:cNvSpPr>
            <a:spLocks noGrp="1"/>
          </p:cNvSpPr>
          <p:nvPr>
            <p:ph type="title"/>
          </p:nvPr>
        </p:nvSpPr>
        <p:spPr>
          <a:xfrm>
            <a:off x="838200" y="288925"/>
            <a:ext cx="10515600" cy="10064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6CD363A-813E-4BB3-889B-1C499FDAA54E}"/>
              </a:ext>
            </a:extLst>
          </p:cNvPr>
          <p:cNvSpPr>
            <a:spLocks noGrp="1"/>
          </p:cNvSpPr>
          <p:nvPr>
            <p:ph type="body" idx="1"/>
          </p:nvPr>
        </p:nvSpPr>
        <p:spPr>
          <a:xfrm>
            <a:off x="838200" y="1400179"/>
            <a:ext cx="10515600" cy="4776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BF87A-DE19-4D5C-9AE2-525B279B1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A369C-CB3F-4260-86E8-FD3F54C73225}" type="datetimeFigureOut">
              <a:rPr lang="en-US" smtClean="0"/>
              <a:t>10/17/22</a:t>
            </a:fld>
            <a:endParaRPr lang="en-US"/>
          </a:p>
        </p:txBody>
      </p:sp>
      <p:sp>
        <p:nvSpPr>
          <p:cNvPr id="5" name="Footer Placeholder 4">
            <a:extLst>
              <a:ext uri="{FF2B5EF4-FFF2-40B4-BE49-F238E27FC236}">
                <a16:creationId xmlns:a16="http://schemas.microsoft.com/office/drawing/2014/main" id="{D6780B64-0FEF-47A9-B912-97DDB82F3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95C032B-1D13-4647-9C70-987EDB3C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4A56C3-0575-495C-8ADB-1C1A5EF7C4B0}" type="slidenum">
              <a:rPr lang="en-US" smtClean="0"/>
              <a:t>‹#›</a:t>
            </a:fld>
            <a:endParaRPr lang="en-US"/>
          </a:p>
        </p:txBody>
      </p:sp>
    </p:spTree>
    <p:extLst>
      <p:ext uri="{BB962C8B-B14F-4D97-AF65-F5344CB8AC3E}">
        <p14:creationId xmlns:p14="http://schemas.microsoft.com/office/powerpoint/2010/main" val="1967376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tsung-wei-huang/ece5960-physical-design/issues/1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cs.cmu.edu/~quake-papers/painless-conjugate-gradient.pdf"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D026E-7F51-6F43-8EE2-36F321A34631}"/>
              </a:ext>
            </a:extLst>
          </p:cNvPr>
          <p:cNvSpPr>
            <a:spLocks noGrp="1"/>
          </p:cNvSpPr>
          <p:nvPr>
            <p:ph type="ctrTitle"/>
          </p:nvPr>
        </p:nvSpPr>
        <p:spPr>
          <a:xfrm>
            <a:off x="923925" y="608013"/>
            <a:ext cx="10401300" cy="1264330"/>
          </a:xfrm>
        </p:spPr>
        <p:txBody>
          <a:bodyPr>
            <a:noAutofit/>
          </a:bodyPr>
          <a:lstStyle/>
          <a:p>
            <a:r>
              <a:rPr lang="en-US" sz="4000" b="1" dirty="0">
                <a:latin typeface="Arial" panose="020B0604020202020204" pitchFamily="34" charset="0"/>
                <a:cs typeface="Arial" panose="020B0604020202020204" pitchFamily="34" charset="0"/>
              </a:rPr>
              <a:t>Lecture 12: Placement – II </a:t>
            </a:r>
          </a:p>
        </p:txBody>
      </p:sp>
      <p:sp>
        <p:nvSpPr>
          <p:cNvPr id="3" name="Subtitle 2">
            <a:extLst>
              <a:ext uri="{FF2B5EF4-FFF2-40B4-BE49-F238E27FC236}">
                <a16:creationId xmlns:a16="http://schemas.microsoft.com/office/drawing/2014/main" id="{C3189274-9BB6-0B4C-9E6B-40385AF91C7F}"/>
              </a:ext>
            </a:extLst>
          </p:cNvPr>
          <p:cNvSpPr>
            <a:spLocks noGrp="1"/>
          </p:cNvSpPr>
          <p:nvPr>
            <p:ph type="subTitle" idx="1"/>
          </p:nvPr>
        </p:nvSpPr>
        <p:spPr>
          <a:xfrm>
            <a:off x="1524000" y="2720873"/>
            <a:ext cx="9144000" cy="1655762"/>
          </a:xfrm>
        </p:spPr>
        <p:txBody>
          <a:bodyPr>
            <a:normAutofit/>
          </a:bodyPr>
          <a:lstStyle/>
          <a:p>
            <a:r>
              <a:rPr lang="en-US" sz="2600" dirty="0"/>
              <a:t>Tsung-Wei (TW) Huang </a:t>
            </a:r>
          </a:p>
          <a:p>
            <a:r>
              <a:rPr lang="en-US" sz="2600" dirty="0"/>
              <a:t>Department of Electrical and Computer Engineering</a:t>
            </a:r>
          </a:p>
          <a:p>
            <a:r>
              <a:rPr lang="en-US" sz="2600" dirty="0"/>
              <a:t>University of Utah, Salt Lake City, UT</a:t>
            </a:r>
          </a:p>
        </p:txBody>
      </p:sp>
    </p:spTree>
    <p:extLst>
      <p:ext uri="{BB962C8B-B14F-4D97-AF65-F5344CB8AC3E}">
        <p14:creationId xmlns:p14="http://schemas.microsoft.com/office/powerpoint/2010/main" val="583918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7779E-7945-9F53-C092-4F9D5C7AF8D4}"/>
              </a:ext>
            </a:extLst>
          </p:cNvPr>
          <p:cNvSpPr>
            <a:spLocks noGrp="1"/>
          </p:cNvSpPr>
          <p:nvPr>
            <p:ph type="title"/>
          </p:nvPr>
        </p:nvSpPr>
        <p:spPr/>
        <p:txBody>
          <a:bodyPr/>
          <a:lstStyle/>
          <a:p>
            <a:r>
              <a:rPr lang="en-US" dirty="0"/>
              <a:t>Key: Optimize </a:t>
            </a:r>
            <a:r>
              <a:rPr lang="en-US" i="1" dirty="0"/>
              <a:t>Quadratic</a:t>
            </a:r>
            <a:r>
              <a:rPr lang="en-US" dirty="0"/>
              <a:t> Wirelength Model</a:t>
            </a:r>
          </a:p>
        </p:txBody>
      </p:sp>
      <p:sp>
        <p:nvSpPr>
          <p:cNvPr id="3" name="Content Placeholder 2">
            <a:extLst>
              <a:ext uri="{FF2B5EF4-FFF2-40B4-BE49-F238E27FC236}">
                <a16:creationId xmlns:a16="http://schemas.microsoft.com/office/drawing/2014/main" id="{E7166451-C535-7057-2563-A6A00EF6905C}"/>
              </a:ext>
            </a:extLst>
          </p:cNvPr>
          <p:cNvSpPr>
            <a:spLocks noGrp="1"/>
          </p:cNvSpPr>
          <p:nvPr>
            <p:ph idx="1"/>
          </p:nvPr>
        </p:nvSpPr>
        <p:spPr/>
        <p:txBody>
          <a:bodyPr/>
          <a:lstStyle/>
          <a:p>
            <a:r>
              <a:rPr lang="en-US" dirty="0"/>
              <a:t>For 2-point net, we optimize squared length of “distance” line between points: </a:t>
            </a:r>
            <a:r>
              <a:rPr lang="en-US" b="1" dirty="0">
                <a:solidFill>
                  <a:srgbClr val="0B4B8E"/>
                </a:solidFill>
              </a:rPr>
              <a:t>(x1-x2)</a:t>
            </a:r>
            <a:r>
              <a:rPr lang="en-US" b="1" baseline="30000" dirty="0">
                <a:solidFill>
                  <a:srgbClr val="0B4B8E"/>
                </a:solidFill>
              </a:rPr>
              <a:t>2</a:t>
            </a:r>
            <a:r>
              <a:rPr lang="en-US" b="1" dirty="0">
                <a:solidFill>
                  <a:srgbClr val="0B4B8E"/>
                </a:solidFill>
              </a:rPr>
              <a:t> + (y1-y2)</a:t>
            </a:r>
            <a:r>
              <a:rPr lang="en-US" b="1" baseline="30000" dirty="0">
                <a:solidFill>
                  <a:srgbClr val="0B4B8E"/>
                </a:solidFill>
              </a:rPr>
              <a:t>2</a:t>
            </a:r>
          </a:p>
          <a:p>
            <a:endParaRPr lang="en-US" dirty="0"/>
          </a:p>
        </p:txBody>
      </p:sp>
      <p:sp>
        <p:nvSpPr>
          <p:cNvPr id="4" name="Rectangle 4">
            <a:extLst>
              <a:ext uri="{FF2B5EF4-FFF2-40B4-BE49-F238E27FC236}">
                <a16:creationId xmlns:a16="http://schemas.microsoft.com/office/drawing/2014/main" id="{17CFD773-4038-C548-A25F-AD03D865ED15}"/>
              </a:ext>
            </a:extLst>
          </p:cNvPr>
          <p:cNvSpPr>
            <a:spLocks noChangeArrowheads="1"/>
          </p:cNvSpPr>
          <p:nvPr/>
        </p:nvSpPr>
        <p:spPr bwMode="auto">
          <a:xfrm>
            <a:off x="2886137" y="3321234"/>
            <a:ext cx="2234081" cy="2393658"/>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0AF49192-300B-0E5B-3BBB-7E83CEF69073}"/>
              </a:ext>
            </a:extLst>
          </p:cNvPr>
          <p:cNvSpPr>
            <a:spLocks noChangeShapeType="1"/>
          </p:cNvSpPr>
          <p:nvPr/>
        </p:nvSpPr>
        <p:spPr bwMode="auto">
          <a:xfrm>
            <a:off x="4202649"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E44C84D9-EBBE-511C-7618-F8AEBEF734CE}"/>
              </a:ext>
            </a:extLst>
          </p:cNvPr>
          <p:cNvSpPr>
            <a:spLocks noChangeShapeType="1"/>
          </p:cNvSpPr>
          <p:nvPr/>
        </p:nvSpPr>
        <p:spPr bwMode="auto">
          <a:xfrm>
            <a:off x="3293059"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58BAA679-9CC5-FF92-EEA4-6D976335C5CA}"/>
              </a:ext>
            </a:extLst>
          </p:cNvPr>
          <p:cNvSpPr>
            <a:spLocks noChangeShapeType="1"/>
          </p:cNvSpPr>
          <p:nvPr/>
        </p:nvSpPr>
        <p:spPr bwMode="auto">
          <a:xfrm>
            <a:off x="3755833"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1B37F2D6-DBE6-7CBE-EF01-CED31A01AA47}"/>
              </a:ext>
            </a:extLst>
          </p:cNvPr>
          <p:cNvSpPr>
            <a:spLocks noChangeShapeType="1"/>
          </p:cNvSpPr>
          <p:nvPr/>
        </p:nvSpPr>
        <p:spPr bwMode="auto">
          <a:xfrm>
            <a:off x="4665423" y="3321234"/>
            <a:ext cx="0" cy="2409616"/>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34ED5446-0196-BAAD-D76C-07C93387ADDB}"/>
              </a:ext>
            </a:extLst>
          </p:cNvPr>
          <p:cNvSpPr>
            <a:spLocks noChangeShapeType="1"/>
          </p:cNvSpPr>
          <p:nvPr/>
        </p:nvSpPr>
        <p:spPr bwMode="auto">
          <a:xfrm flipH="1">
            <a:off x="2870180" y="3712198"/>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EE8647DD-2E4F-F7D7-212A-275985A224F8}"/>
              </a:ext>
            </a:extLst>
          </p:cNvPr>
          <p:cNvSpPr>
            <a:spLocks noChangeShapeType="1"/>
          </p:cNvSpPr>
          <p:nvPr/>
        </p:nvSpPr>
        <p:spPr bwMode="auto">
          <a:xfrm flipH="1">
            <a:off x="2854222" y="4111141"/>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FE38A872-7EB9-5336-6437-DF99D6715FB9}"/>
              </a:ext>
            </a:extLst>
          </p:cNvPr>
          <p:cNvSpPr>
            <a:spLocks noChangeShapeType="1"/>
          </p:cNvSpPr>
          <p:nvPr/>
        </p:nvSpPr>
        <p:spPr bwMode="auto">
          <a:xfrm flipH="1">
            <a:off x="2854222" y="4526042"/>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F30A9BF7-1C56-EE56-CF07-7C63C5FD0046}"/>
              </a:ext>
            </a:extLst>
          </p:cNvPr>
          <p:cNvSpPr>
            <a:spLocks noChangeShapeType="1"/>
          </p:cNvSpPr>
          <p:nvPr/>
        </p:nvSpPr>
        <p:spPr bwMode="auto">
          <a:xfrm flipH="1">
            <a:off x="2886137" y="4940943"/>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DF030546-20A3-5113-4563-2D536672B481}"/>
              </a:ext>
            </a:extLst>
          </p:cNvPr>
          <p:cNvSpPr>
            <a:spLocks noChangeShapeType="1"/>
          </p:cNvSpPr>
          <p:nvPr/>
        </p:nvSpPr>
        <p:spPr bwMode="auto">
          <a:xfrm flipH="1">
            <a:off x="2902095" y="5339886"/>
            <a:ext cx="2250038"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34">
            <a:extLst>
              <a:ext uri="{FF2B5EF4-FFF2-40B4-BE49-F238E27FC236}">
                <a16:creationId xmlns:a16="http://schemas.microsoft.com/office/drawing/2014/main" id="{24963725-9D36-1F83-F76C-AB72FFD3F822}"/>
              </a:ext>
            </a:extLst>
          </p:cNvPr>
          <p:cNvSpPr>
            <a:spLocks noChangeArrowheads="1"/>
          </p:cNvSpPr>
          <p:nvPr/>
        </p:nvSpPr>
        <p:spPr bwMode="auto">
          <a:xfrm>
            <a:off x="2557010" y="5754787"/>
            <a:ext cx="2532746"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15" name="Rectangle 35">
            <a:extLst>
              <a:ext uri="{FF2B5EF4-FFF2-40B4-BE49-F238E27FC236}">
                <a16:creationId xmlns:a16="http://schemas.microsoft.com/office/drawing/2014/main" id="{5C24A3C6-076C-0030-F749-300B30B75B5C}"/>
              </a:ext>
            </a:extLst>
          </p:cNvPr>
          <p:cNvSpPr>
            <a:spLocks noChangeArrowheads="1"/>
          </p:cNvSpPr>
          <p:nvPr/>
        </p:nvSpPr>
        <p:spPr bwMode="auto">
          <a:xfrm>
            <a:off x="2384713" y="3233467"/>
            <a:ext cx="519375" cy="24324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16" name="Freeform 14">
            <a:extLst>
              <a:ext uri="{FF2B5EF4-FFF2-40B4-BE49-F238E27FC236}">
                <a16:creationId xmlns:a16="http://schemas.microsoft.com/office/drawing/2014/main" id="{E1498E08-7C84-1D1F-385A-AED337607539}"/>
              </a:ext>
            </a:extLst>
          </p:cNvPr>
          <p:cNvSpPr>
            <a:spLocks/>
          </p:cNvSpPr>
          <p:nvPr/>
        </p:nvSpPr>
        <p:spPr bwMode="auto">
          <a:xfrm>
            <a:off x="3388805" y="3823903"/>
            <a:ext cx="257319" cy="177530"/>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5">
            <a:extLst>
              <a:ext uri="{FF2B5EF4-FFF2-40B4-BE49-F238E27FC236}">
                <a16:creationId xmlns:a16="http://schemas.microsoft.com/office/drawing/2014/main" id="{F2B152A0-81F5-DF26-311E-16F04F0BF3CA}"/>
              </a:ext>
            </a:extLst>
          </p:cNvPr>
          <p:cNvSpPr>
            <a:spLocks/>
          </p:cNvSpPr>
          <p:nvPr/>
        </p:nvSpPr>
        <p:spPr bwMode="auto">
          <a:xfrm>
            <a:off x="4298395" y="5052647"/>
            <a:ext cx="257319" cy="177530"/>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4EC24F39-0CB8-5140-15CC-964A05BEC2F0}"/>
              </a:ext>
            </a:extLst>
          </p:cNvPr>
          <p:cNvSpPr txBox="1"/>
          <p:nvPr/>
        </p:nvSpPr>
        <p:spPr>
          <a:xfrm>
            <a:off x="2869708" y="2824197"/>
            <a:ext cx="1817549" cy="369332"/>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2-point</a:t>
            </a:r>
            <a:r>
              <a:rPr lang="en-US" sz="1800" b="1" dirty="0">
                <a:latin typeface="Arial" panose="020B0604020202020204" pitchFamily="34" charset="0"/>
                <a:cs typeface="Arial" panose="020B0604020202020204" pitchFamily="34" charset="0"/>
              </a:rPr>
              <a:t> net”</a:t>
            </a:r>
          </a:p>
        </p:txBody>
      </p:sp>
      <p:sp>
        <p:nvSpPr>
          <p:cNvPr id="19" name="Line 16">
            <a:extLst>
              <a:ext uri="{FF2B5EF4-FFF2-40B4-BE49-F238E27FC236}">
                <a16:creationId xmlns:a16="http://schemas.microsoft.com/office/drawing/2014/main" id="{DF61D449-C29E-407B-9C6C-9413E84FDECD}"/>
              </a:ext>
            </a:extLst>
          </p:cNvPr>
          <p:cNvSpPr>
            <a:spLocks noChangeShapeType="1"/>
          </p:cNvSpPr>
          <p:nvPr/>
        </p:nvSpPr>
        <p:spPr bwMode="auto">
          <a:xfrm>
            <a:off x="3633800" y="3916830"/>
            <a:ext cx="729833" cy="120246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0" name="Rectangular Callout 19">
            <a:extLst>
              <a:ext uri="{FF2B5EF4-FFF2-40B4-BE49-F238E27FC236}">
                <a16:creationId xmlns:a16="http://schemas.microsoft.com/office/drawing/2014/main" id="{82720494-89FF-A847-EB7E-873DD1489AA8}"/>
              </a:ext>
            </a:extLst>
          </p:cNvPr>
          <p:cNvSpPr/>
          <p:nvPr/>
        </p:nvSpPr>
        <p:spPr bwMode="auto">
          <a:xfrm>
            <a:off x="5751487" y="2701699"/>
            <a:ext cx="4524625" cy="1215131"/>
          </a:xfrm>
          <a:prstGeom prst="wedgeRectCallout">
            <a:avLst>
              <a:gd name="adj1" fmla="val -87422"/>
              <a:gd name="adj2" fmla="val 8089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1" u="none" strike="noStrike" cap="none" normalizeH="0" baseline="0" dirty="0">
                <a:ln>
                  <a:noFill/>
                </a:ln>
                <a:solidFill>
                  <a:schemeClr val="tx1"/>
                </a:solidFill>
                <a:effectLst/>
                <a:latin typeface="Arial" panose="020B0604020202020204" pitchFamily="34" charset="0"/>
                <a:cs typeface="Arial" panose="020B0604020202020204" pitchFamily="34" charset="0"/>
              </a:rPr>
              <a:t>Quadratic</a:t>
            </a:r>
            <a:r>
              <a:rPr kumimoji="0" lang="en-US" sz="2400" b="1" u="none" strike="noStrike" cap="none" normalizeH="0" dirty="0">
                <a:ln>
                  <a:noFill/>
                </a:ln>
                <a:solidFill>
                  <a:schemeClr val="tx1"/>
                </a:solidFill>
                <a:effectLst/>
                <a:latin typeface="Arial" panose="020B0604020202020204" pitchFamily="34" charset="0"/>
                <a:cs typeface="Arial" panose="020B0604020202020204" pitchFamily="34" charset="0"/>
              </a:rPr>
              <a:t> wirelength</a:t>
            </a:r>
          </a:p>
          <a:p>
            <a:pPr marL="0" marR="0" indent="0" algn="ctr" defTabSz="914400" rtl="0" eaLnBrk="0" fontAlgn="base" latinLnBrk="0" hangingPunct="0">
              <a:lnSpc>
                <a:spcPct val="100000"/>
              </a:lnSpc>
              <a:spcBef>
                <a:spcPct val="0"/>
              </a:spcBef>
              <a:spcAft>
                <a:spcPct val="0"/>
              </a:spcAft>
              <a:buClrTx/>
              <a:buSzTx/>
              <a:buFontTx/>
              <a:buNone/>
              <a:tabLst/>
            </a:pPr>
            <a:r>
              <a:rPr lang="en-US" sz="2400" b="1" baseline="0" dirty="0">
                <a:latin typeface="Arial" panose="020B0604020202020204" pitchFamily="34" charset="0"/>
                <a:cs typeface="Arial" panose="020B0604020202020204" pitchFamily="34" charset="0"/>
              </a:rPr>
              <a:t>=</a:t>
            </a:r>
            <a:r>
              <a:rPr lang="en-US" sz="2400" b="1" baseline="0" dirty="0">
                <a:solidFill>
                  <a:srgbClr val="0B4B8E"/>
                </a:solidFill>
                <a:latin typeface="Arial" panose="020B0604020202020204" pitchFamily="34" charset="0"/>
                <a:cs typeface="Arial" panose="020B0604020202020204" pitchFamily="34" charset="0"/>
              </a:rPr>
              <a:t>(3-1)</a:t>
            </a:r>
            <a:r>
              <a:rPr lang="en-US" sz="2400" b="1" baseline="30000" dirty="0">
                <a:solidFill>
                  <a:srgbClr val="0B4B8E"/>
                </a:solidFill>
                <a:latin typeface="Arial" panose="020B0604020202020204" pitchFamily="34" charset="0"/>
                <a:cs typeface="Arial" panose="020B0604020202020204" pitchFamily="34" charset="0"/>
              </a:rPr>
              <a:t>2</a:t>
            </a:r>
            <a:r>
              <a:rPr lang="en-US" sz="2400" b="1" baseline="0" dirty="0">
                <a:solidFill>
                  <a:srgbClr val="0B4B8E"/>
                </a:solidFill>
                <a:latin typeface="Arial" panose="020B0604020202020204" pitchFamily="34" charset="0"/>
                <a:cs typeface="Arial" panose="020B0604020202020204" pitchFamily="34" charset="0"/>
              </a:rPr>
              <a:t> + (4-1)</a:t>
            </a:r>
            <a:r>
              <a:rPr lang="en-US" sz="2400" b="1" baseline="30000" dirty="0">
                <a:solidFill>
                  <a:srgbClr val="0B4B8E"/>
                </a:solidFill>
                <a:latin typeface="Arial" panose="020B0604020202020204" pitchFamily="34" charset="0"/>
                <a:cs typeface="Arial" panose="020B0604020202020204" pitchFamily="34" charset="0"/>
              </a:rPr>
              <a:t>2</a:t>
            </a:r>
          </a:p>
          <a:p>
            <a:pPr marL="0" marR="0" indent="0" algn="ctr" defTabSz="914400" rtl="0" eaLnBrk="0" fontAlgn="base" latinLnBrk="0" hangingPunct="0">
              <a:lnSpc>
                <a:spcPct val="100000"/>
              </a:lnSpc>
              <a:spcBef>
                <a:spcPct val="0"/>
              </a:spcBef>
              <a:spcAft>
                <a:spcPct val="0"/>
              </a:spcAft>
              <a:buClrTx/>
              <a:buSzTx/>
              <a:buFontTx/>
              <a:buNone/>
              <a:tabLst/>
            </a:pPr>
            <a:r>
              <a:rPr lang="en-US" sz="2400" b="1" dirty="0">
                <a:latin typeface="Arial" panose="020B0604020202020204" pitchFamily="34" charset="0"/>
                <a:cs typeface="Arial" panose="020B0604020202020204" pitchFamily="34" charset="0"/>
              </a:rPr>
              <a:t>=</a:t>
            </a:r>
            <a:r>
              <a:rPr lang="en-US" sz="2400" b="1" dirty="0">
                <a:solidFill>
                  <a:srgbClr val="0B4B8E"/>
                </a:solidFill>
                <a:latin typeface="Arial" panose="020B0604020202020204" pitchFamily="34" charset="0"/>
                <a:cs typeface="Arial" panose="020B0604020202020204" pitchFamily="34" charset="0"/>
              </a:rPr>
              <a:t>13</a:t>
            </a:r>
            <a:endParaRPr kumimoji="0" lang="en-US" sz="2400" b="1" u="none" strike="noStrike" cap="none" normalizeH="0" dirty="0">
              <a:ln>
                <a:noFill/>
              </a:ln>
              <a:solidFill>
                <a:srgbClr val="0B4B8E"/>
              </a:solidFill>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F5DF139B-7E86-3C3C-5E1E-9ED5F1B77061}"/>
              </a:ext>
            </a:extLst>
          </p:cNvPr>
          <p:cNvSpPr txBox="1"/>
          <p:nvPr/>
        </p:nvSpPr>
        <p:spPr>
          <a:xfrm>
            <a:off x="5799828" y="4975673"/>
            <a:ext cx="3817070" cy="707886"/>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BUT… what happens if your net</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has </a:t>
            </a:r>
            <a:r>
              <a:rPr lang="en-US" sz="2000" i="1" dirty="0">
                <a:solidFill>
                  <a:srgbClr val="800000"/>
                </a:solidFill>
                <a:latin typeface="Arial" panose="020B0604020202020204" pitchFamily="34" charset="0"/>
                <a:cs typeface="Arial" panose="020B0604020202020204" pitchFamily="34" charset="0"/>
              </a:rPr>
              <a:t>more</a:t>
            </a:r>
            <a:r>
              <a:rPr lang="en-US" sz="2000" dirty="0">
                <a:latin typeface="Arial" panose="020B0604020202020204" pitchFamily="34" charset="0"/>
                <a:cs typeface="Arial" panose="020B0604020202020204" pitchFamily="34" charset="0"/>
              </a:rPr>
              <a:t> than 2 points in it?</a:t>
            </a:r>
          </a:p>
        </p:txBody>
      </p:sp>
    </p:spTree>
    <p:extLst>
      <p:ext uri="{BB962C8B-B14F-4D97-AF65-F5344CB8AC3E}">
        <p14:creationId xmlns:p14="http://schemas.microsoft.com/office/powerpoint/2010/main" val="346648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12E99-FC11-95F9-7DC4-51E35A57D219}"/>
              </a:ext>
            </a:extLst>
          </p:cNvPr>
          <p:cNvSpPr>
            <a:spLocks noGrp="1"/>
          </p:cNvSpPr>
          <p:nvPr>
            <p:ph type="title"/>
          </p:nvPr>
        </p:nvSpPr>
        <p:spPr/>
        <p:txBody>
          <a:bodyPr/>
          <a:lstStyle/>
          <a:p>
            <a:r>
              <a:rPr lang="en-US" dirty="0"/>
              <a:t>What About k-point Net, k&gt;2?</a:t>
            </a:r>
          </a:p>
        </p:txBody>
      </p:sp>
      <p:sp>
        <p:nvSpPr>
          <p:cNvPr id="3" name="Content Placeholder 2">
            <a:extLst>
              <a:ext uri="{FF2B5EF4-FFF2-40B4-BE49-F238E27FC236}">
                <a16:creationId xmlns:a16="http://schemas.microsoft.com/office/drawing/2014/main" id="{5760372C-8D27-8FB3-300E-2E14A808E49C}"/>
              </a:ext>
            </a:extLst>
          </p:cNvPr>
          <p:cNvSpPr>
            <a:spLocks noGrp="1"/>
          </p:cNvSpPr>
          <p:nvPr>
            <p:ph idx="1"/>
          </p:nvPr>
        </p:nvSpPr>
        <p:spPr/>
        <p:txBody>
          <a:bodyPr/>
          <a:lstStyle/>
          <a:p>
            <a:r>
              <a:rPr lang="en-US" sz="2600" dirty="0"/>
              <a:t>Replace one “real” net with </a:t>
            </a:r>
            <a:r>
              <a:rPr lang="en-US" sz="2600" b="1" dirty="0"/>
              <a:t>k(k-1)/2</a:t>
            </a:r>
            <a:r>
              <a:rPr lang="en-US" sz="2600" dirty="0"/>
              <a:t> 2-point nets and add a new net between every pair of points–</a:t>
            </a:r>
            <a:r>
              <a:rPr lang="en-US" sz="2600" i="1" dirty="0"/>
              <a:t>called a fully-connected clique model</a:t>
            </a:r>
            <a:endParaRPr lang="en-US" i="1" dirty="0"/>
          </a:p>
        </p:txBody>
      </p:sp>
      <p:grpSp>
        <p:nvGrpSpPr>
          <p:cNvPr id="55" name="Group 54">
            <a:extLst>
              <a:ext uri="{FF2B5EF4-FFF2-40B4-BE49-F238E27FC236}">
                <a16:creationId xmlns:a16="http://schemas.microsoft.com/office/drawing/2014/main" id="{BE4EB675-0E37-E21B-0B09-2EE16E2EAC35}"/>
              </a:ext>
            </a:extLst>
          </p:cNvPr>
          <p:cNvGrpSpPr/>
          <p:nvPr/>
        </p:nvGrpSpPr>
        <p:grpSpPr>
          <a:xfrm>
            <a:off x="1608954" y="2613271"/>
            <a:ext cx="9516467" cy="3250968"/>
            <a:chOff x="1145496" y="2257246"/>
            <a:chExt cx="7681379" cy="2624074"/>
          </a:xfrm>
        </p:grpSpPr>
        <p:grpSp>
          <p:nvGrpSpPr>
            <p:cNvPr id="4" name="Group 3">
              <a:extLst>
                <a:ext uri="{FF2B5EF4-FFF2-40B4-BE49-F238E27FC236}">
                  <a16:creationId xmlns:a16="http://schemas.microsoft.com/office/drawing/2014/main" id="{C84B7654-1088-54EC-8E0A-C091D8072B6F}"/>
                </a:ext>
              </a:extLst>
            </p:cNvPr>
            <p:cNvGrpSpPr/>
            <p:nvPr/>
          </p:nvGrpSpPr>
          <p:grpSpPr>
            <a:xfrm>
              <a:off x="4376695" y="2276296"/>
              <a:ext cx="2219032" cy="2605024"/>
              <a:chOff x="4376695" y="2276296"/>
              <a:chExt cx="2219032" cy="2605024"/>
            </a:xfrm>
          </p:grpSpPr>
          <p:sp>
            <p:nvSpPr>
              <p:cNvPr id="5" name="Rectangle 4">
                <a:extLst>
                  <a:ext uri="{FF2B5EF4-FFF2-40B4-BE49-F238E27FC236}">
                    <a16:creationId xmlns:a16="http://schemas.microsoft.com/office/drawing/2014/main" id="{9AC826E7-721D-BB09-B6BC-2C49A0251E8F}"/>
                  </a:ext>
                </a:extLst>
              </p:cNvPr>
              <p:cNvSpPr>
                <a:spLocks noChangeArrowheads="1"/>
              </p:cNvSpPr>
              <p:nvPr/>
            </p:nvSpPr>
            <p:spPr bwMode="auto">
              <a:xfrm>
                <a:off x="4792327" y="268607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5">
                <a:extLst>
                  <a:ext uri="{FF2B5EF4-FFF2-40B4-BE49-F238E27FC236}">
                    <a16:creationId xmlns:a16="http://schemas.microsoft.com/office/drawing/2014/main" id="{4F2B43BF-FEEE-3B7B-B23C-1E9BB9C965FF}"/>
                  </a:ext>
                </a:extLst>
              </p:cNvPr>
              <p:cNvSpPr>
                <a:spLocks noChangeShapeType="1"/>
              </p:cNvSpPr>
              <p:nvPr/>
            </p:nvSpPr>
            <p:spPr bwMode="auto">
              <a:xfrm>
                <a:off x="58400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6">
                <a:extLst>
                  <a:ext uri="{FF2B5EF4-FFF2-40B4-BE49-F238E27FC236}">
                    <a16:creationId xmlns:a16="http://schemas.microsoft.com/office/drawing/2014/main" id="{9680A441-D699-6E29-C0E9-2B90327A6053}"/>
                  </a:ext>
                </a:extLst>
              </p:cNvPr>
              <p:cNvSpPr>
                <a:spLocks noChangeShapeType="1"/>
              </p:cNvSpPr>
              <p:nvPr/>
            </p:nvSpPr>
            <p:spPr bwMode="auto">
              <a:xfrm>
                <a:off x="51161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7">
                <a:extLst>
                  <a:ext uri="{FF2B5EF4-FFF2-40B4-BE49-F238E27FC236}">
                    <a16:creationId xmlns:a16="http://schemas.microsoft.com/office/drawing/2014/main" id="{8200AD01-C67C-21EB-F295-11D33A568704}"/>
                  </a:ext>
                </a:extLst>
              </p:cNvPr>
              <p:cNvSpPr>
                <a:spLocks noChangeShapeType="1"/>
              </p:cNvSpPr>
              <p:nvPr/>
            </p:nvSpPr>
            <p:spPr bwMode="auto">
              <a:xfrm>
                <a:off x="54844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8">
                <a:extLst>
                  <a:ext uri="{FF2B5EF4-FFF2-40B4-BE49-F238E27FC236}">
                    <a16:creationId xmlns:a16="http://schemas.microsoft.com/office/drawing/2014/main" id="{6201C951-9BAF-9FAC-862C-8420AB502D16}"/>
                  </a:ext>
                </a:extLst>
              </p:cNvPr>
              <p:cNvSpPr>
                <a:spLocks noChangeShapeType="1"/>
              </p:cNvSpPr>
              <p:nvPr/>
            </p:nvSpPr>
            <p:spPr bwMode="auto">
              <a:xfrm>
                <a:off x="6208377" y="26860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9">
                <a:extLst>
                  <a:ext uri="{FF2B5EF4-FFF2-40B4-BE49-F238E27FC236}">
                    <a16:creationId xmlns:a16="http://schemas.microsoft.com/office/drawing/2014/main" id="{AA3FF34D-A600-E5C2-71E1-43C6EF263C56}"/>
                  </a:ext>
                </a:extLst>
              </p:cNvPr>
              <p:cNvSpPr>
                <a:spLocks noChangeShapeType="1"/>
              </p:cNvSpPr>
              <p:nvPr/>
            </p:nvSpPr>
            <p:spPr bwMode="auto">
              <a:xfrm flipH="1">
                <a:off x="4779627" y="29972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0">
                <a:extLst>
                  <a:ext uri="{FF2B5EF4-FFF2-40B4-BE49-F238E27FC236}">
                    <a16:creationId xmlns:a16="http://schemas.microsoft.com/office/drawing/2014/main" id="{0501654C-CE60-FCEF-B098-E58D96884205}"/>
                  </a:ext>
                </a:extLst>
              </p:cNvPr>
              <p:cNvSpPr>
                <a:spLocks noChangeShapeType="1"/>
              </p:cNvSpPr>
              <p:nvPr/>
            </p:nvSpPr>
            <p:spPr bwMode="auto">
              <a:xfrm flipH="1">
                <a:off x="4766927" y="33147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1">
                <a:extLst>
                  <a:ext uri="{FF2B5EF4-FFF2-40B4-BE49-F238E27FC236}">
                    <a16:creationId xmlns:a16="http://schemas.microsoft.com/office/drawing/2014/main" id="{D05184D2-A31A-B1AC-9B30-73CAF9B73E70}"/>
                  </a:ext>
                </a:extLst>
              </p:cNvPr>
              <p:cNvSpPr>
                <a:spLocks noChangeShapeType="1"/>
              </p:cNvSpPr>
              <p:nvPr/>
            </p:nvSpPr>
            <p:spPr bwMode="auto">
              <a:xfrm flipH="1">
                <a:off x="4766927" y="36449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2">
                <a:extLst>
                  <a:ext uri="{FF2B5EF4-FFF2-40B4-BE49-F238E27FC236}">
                    <a16:creationId xmlns:a16="http://schemas.microsoft.com/office/drawing/2014/main" id="{29EFFF18-7803-FF37-2198-16B692CB96BE}"/>
                  </a:ext>
                </a:extLst>
              </p:cNvPr>
              <p:cNvSpPr>
                <a:spLocks noChangeShapeType="1"/>
              </p:cNvSpPr>
              <p:nvPr/>
            </p:nvSpPr>
            <p:spPr bwMode="auto">
              <a:xfrm flipH="1">
                <a:off x="4792327" y="39751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Line 13">
                <a:extLst>
                  <a:ext uri="{FF2B5EF4-FFF2-40B4-BE49-F238E27FC236}">
                    <a16:creationId xmlns:a16="http://schemas.microsoft.com/office/drawing/2014/main" id="{6FDAA737-D29B-6FE7-1B44-91088CDACA25}"/>
                  </a:ext>
                </a:extLst>
              </p:cNvPr>
              <p:cNvSpPr>
                <a:spLocks noChangeShapeType="1"/>
              </p:cNvSpPr>
              <p:nvPr/>
            </p:nvSpPr>
            <p:spPr bwMode="auto">
              <a:xfrm flipH="1">
                <a:off x="4805027" y="42926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Freeform 14">
                <a:extLst>
                  <a:ext uri="{FF2B5EF4-FFF2-40B4-BE49-F238E27FC236}">
                    <a16:creationId xmlns:a16="http://schemas.microsoft.com/office/drawing/2014/main" id="{38D883CE-1886-1F91-08B6-83AEA363E19A}"/>
                  </a:ext>
                </a:extLst>
              </p:cNvPr>
              <p:cNvSpPr>
                <a:spLocks/>
              </p:cNvSpPr>
              <p:nvPr/>
            </p:nvSpPr>
            <p:spPr bwMode="auto">
              <a:xfrm>
                <a:off x="5192377" y="30861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Freeform 15">
                <a:extLst>
                  <a:ext uri="{FF2B5EF4-FFF2-40B4-BE49-F238E27FC236}">
                    <a16:creationId xmlns:a16="http://schemas.microsoft.com/office/drawing/2014/main" id="{587064D2-21F7-8518-A698-23E09701779A}"/>
                  </a:ext>
                </a:extLst>
              </p:cNvPr>
              <p:cNvSpPr>
                <a:spLocks/>
              </p:cNvSpPr>
              <p:nvPr/>
            </p:nvSpPr>
            <p:spPr bwMode="auto">
              <a:xfrm>
                <a:off x="5916277" y="40640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8">
                <a:extLst>
                  <a:ext uri="{FF2B5EF4-FFF2-40B4-BE49-F238E27FC236}">
                    <a16:creationId xmlns:a16="http://schemas.microsoft.com/office/drawing/2014/main" id="{183E0792-A1EC-0E59-4385-77D55738B3A1}"/>
                  </a:ext>
                </a:extLst>
              </p:cNvPr>
              <p:cNvSpPr>
                <a:spLocks/>
              </p:cNvSpPr>
              <p:nvPr/>
            </p:nvSpPr>
            <p:spPr bwMode="auto">
              <a:xfrm>
                <a:off x="5903577" y="33909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Freeform 19">
                <a:extLst>
                  <a:ext uri="{FF2B5EF4-FFF2-40B4-BE49-F238E27FC236}">
                    <a16:creationId xmlns:a16="http://schemas.microsoft.com/office/drawing/2014/main" id="{893E2FC0-C36D-C8C0-231F-91642E4E8F37}"/>
                  </a:ext>
                </a:extLst>
              </p:cNvPr>
              <p:cNvSpPr>
                <a:spLocks/>
              </p:cNvSpPr>
              <p:nvPr/>
            </p:nvSpPr>
            <p:spPr bwMode="auto">
              <a:xfrm>
                <a:off x="6322677" y="27813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20">
                <a:extLst>
                  <a:ext uri="{FF2B5EF4-FFF2-40B4-BE49-F238E27FC236}">
                    <a16:creationId xmlns:a16="http://schemas.microsoft.com/office/drawing/2014/main" id="{AAE44D94-B92A-7F60-88B8-308E01042ACC}"/>
                  </a:ext>
                </a:extLst>
              </p:cNvPr>
              <p:cNvSpPr>
                <a:spLocks noChangeArrowheads="1"/>
              </p:cNvSpPr>
              <p:nvPr/>
            </p:nvSpPr>
            <p:spPr bwMode="auto">
              <a:xfrm>
                <a:off x="4555790" y="4610121"/>
                <a:ext cx="1997769" cy="27119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20" name="Rectangle 21">
                <a:extLst>
                  <a:ext uri="{FF2B5EF4-FFF2-40B4-BE49-F238E27FC236}">
                    <a16:creationId xmlns:a16="http://schemas.microsoft.com/office/drawing/2014/main" id="{8C8E017E-C56F-38D8-00FB-8B9F44F9E8A5}"/>
                  </a:ext>
                </a:extLst>
              </p:cNvPr>
              <p:cNvSpPr>
                <a:spLocks noChangeArrowheads="1"/>
              </p:cNvSpPr>
              <p:nvPr/>
            </p:nvSpPr>
            <p:spPr bwMode="auto">
              <a:xfrm>
                <a:off x="4376695" y="2663220"/>
                <a:ext cx="419222" cy="1963402"/>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21" name="TextBox 20">
                <a:extLst>
                  <a:ext uri="{FF2B5EF4-FFF2-40B4-BE49-F238E27FC236}">
                    <a16:creationId xmlns:a16="http://schemas.microsoft.com/office/drawing/2014/main" id="{7F36EC20-DBEC-1040-C3BD-9AB42C381E2D}"/>
                  </a:ext>
                </a:extLst>
              </p:cNvPr>
              <p:cNvSpPr txBox="1"/>
              <p:nvPr/>
            </p:nvSpPr>
            <p:spPr>
              <a:xfrm>
                <a:off x="4833096" y="2276296"/>
                <a:ext cx="1318734" cy="298113"/>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Clique model</a:t>
                </a:r>
              </a:p>
            </p:txBody>
          </p:sp>
        </p:grpSp>
        <p:sp>
          <p:nvSpPr>
            <p:cNvPr id="22" name="Line 16">
              <a:extLst>
                <a:ext uri="{FF2B5EF4-FFF2-40B4-BE49-F238E27FC236}">
                  <a16:creationId xmlns:a16="http://schemas.microsoft.com/office/drawing/2014/main" id="{9D5B81ED-70BE-4E88-5697-91C11E1FA0EB}"/>
                </a:ext>
              </a:extLst>
            </p:cNvPr>
            <p:cNvSpPr>
              <a:spLocks noChangeShapeType="1"/>
            </p:cNvSpPr>
            <p:nvPr/>
          </p:nvSpPr>
          <p:spPr bwMode="auto">
            <a:xfrm flipV="1">
              <a:off x="5391151" y="2844808"/>
              <a:ext cx="958849" cy="30517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Line 16">
              <a:extLst>
                <a:ext uri="{FF2B5EF4-FFF2-40B4-BE49-F238E27FC236}">
                  <a16:creationId xmlns:a16="http://schemas.microsoft.com/office/drawing/2014/main" id="{F83363A1-208A-4D6F-D7C4-CDD23D1F9455}"/>
                </a:ext>
              </a:extLst>
            </p:cNvPr>
            <p:cNvSpPr>
              <a:spLocks noChangeShapeType="1"/>
            </p:cNvSpPr>
            <p:nvPr/>
          </p:nvSpPr>
          <p:spPr bwMode="auto">
            <a:xfrm flipH="1">
              <a:off x="6019800" y="3522764"/>
              <a:ext cx="1869" cy="55394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Rectangle 4">
              <a:extLst>
                <a:ext uri="{FF2B5EF4-FFF2-40B4-BE49-F238E27FC236}">
                  <a16:creationId xmlns:a16="http://schemas.microsoft.com/office/drawing/2014/main" id="{44A5FE0A-B099-C314-4A8B-ADDB5E8262F9}"/>
                </a:ext>
              </a:extLst>
            </p:cNvPr>
            <p:cNvSpPr>
              <a:spLocks noChangeArrowheads="1"/>
            </p:cNvSpPr>
            <p:nvPr/>
          </p:nvSpPr>
          <p:spPr bwMode="auto">
            <a:xfrm>
              <a:off x="1560177" y="267337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5">
              <a:extLst>
                <a:ext uri="{FF2B5EF4-FFF2-40B4-BE49-F238E27FC236}">
                  <a16:creationId xmlns:a16="http://schemas.microsoft.com/office/drawing/2014/main" id="{2589AE4A-55C2-AEB4-CBC7-036B19ED7BDD}"/>
                </a:ext>
              </a:extLst>
            </p:cNvPr>
            <p:cNvSpPr>
              <a:spLocks noChangeShapeType="1"/>
            </p:cNvSpPr>
            <p:nvPr/>
          </p:nvSpPr>
          <p:spPr bwMode="auto">
            <a:xfrm>
              <a:off x="26079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Line 6">
              <a:extLst>
                <a:ext uri="{FF2B5EF4-FFF2-40B4-BE49-F238E27FC236}">
                  <a16:creationId xmlns:a16="http://schemas.microsoft.com/office/drawing/2014/main" id="{604FD87E-B7F0-2E69-5E85-6B25B328A4B5}"/>
                </a:ext>
              </a:extLst>
            </p:cNvPr>
            <p:cNvSpPr>
              <a:spLocks noChangeShapeType="1"/>
            </p:cNvSpPr>
            <p:nvPr/>
          </p:nvSpPr>
          <p:spPr bwMode="auto">
            <a:xfrm>
              <a:off x="18840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7">
              <a:extLst>
                <a:ext uri="{FF2B5EF4-FFF2-40B4-BE49-F238E27FC236}">
                  <a16:creationId xmlns:a16="http://schemas.microsoft.com/office/drawing/2014/main" id="{026D09F4-9344-CF0E-2D13-98021F671EAF}"/>
                </a:ext>
              </a:extLst>
            </p:cNvPr>
            <p:cNvSpPr>
              <a:spLocks noChangeShapeType="1"/>
            </p:cNvSpPr>
            <p:nvPr/>
          </p:nvSpPr>
          <p:spPr bwMode="auto">
            <a:xfrm>
              <a:off x="22523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8">
              <a:extLst>
                <a:ext uri="{FF2B5EF4-FFF2-40B4-BE49-F238E27FC236}">
                  <a16:creationId xmlns:a16="http://schemas.microsoft.com/office/drawing/2014/main" id="{326ACBB7-8530-9D2E-6604-523C422F0A50}"/>
                </a:ext>
              </a:extLst>
            </p:cNvPr>
            <p:cNvSpPr>
              <a:spLocks noChangeShapeType="1"/>
            </p:cNvSpPr>
            <p:nvPr/>
          </p:nvSpPr>
          <p:spPr bwMode="auto">
            <a:xfrm>
              <a:off x="2976227" y="267337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9">
              <a:extLst>
                <a:ext uri="{FF2B5EF4-FFF2-40B4-BE49-F238E27FC236}">
                  <a16:creationId xmlns:a16="http://schemas.microsoft.com/office/drawing/2014/main" id="{3EEF3BED-D18D-5943-0D5D-C2FA00834DF8}"/>
                </a:ext>
              </a:extLst>
            </p:cNvPr>
            <p:cNvSpPr>
              <a:spLocks noChangeShapeType="1"/>
            </p:cNvSpPr>
            <p:nvPr/>
          </p:nvSpPr>
          <p:spPr bwMode="auto">
            <a:xfrm flipH="1">
              <a:off x="1547477" y="29845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10">
              <a:extLst>
                <a:ext uri="{FF2B5EF4-FFF2-40B4-BE49-F238E27FC236}">
                  <a16:creationId xmlns:a16="http://schemas.microsoft.com/office/drawing/2014/main" id="{AC6D5BF0-4B73-43FB-4EC7-0B3B86DAF233}"/>
                </a:ext>
              </a:extLst>
            </p:cNvPr>
            <p:cNvSpPr>
              <a:spLocks noChangeShapeType="1"/>
            </p:cNvSpPr>
            <p:nvPr/>
          </p:nvSpPr>
          <p:spPr bwMode="auto">
            <a:xfrm flipH="1">
              <a:off x="1534777" y="33020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11">
              <a:extLst>
                <a:ext uri="{FF2B5EF4-FFF2-40B4-BE49-F238E27FC236}">
                  <a16:creationId xmlns:a16="http://schemas.microsoft.com/office/drawing/2014/main" id="{D80B6B98-4584-B9F9-62A6-CA7E90A75636}"/>
                </a:ext>
              </a:extLst>
            </p:cNvPr>
            <p:cNvSpPr>
              <a:spLocks noChangeShapeType="1"/>
            </p:cNvSpPr>
            <p:nvPr/>
          </p:nvSpPr>
          <p:spPr bwMode="auto">
            <a:xfrm flipH="1">
              <a:off x="1534777" y="36322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Line 12">
              <a:extLst>
                <a:ext uri="{FF2B5EF4-FFF2-40B4-BE49-F238E27FC236}">
                  <a16:creationId xmlns:a16="http://schemas.microsoft.com/office/drawing/2014/main" id="{3182933E-D254-DEE6-69DB-0F7B5D3E07B4}"/>
                </a:ext>
              </a:extLst>
            </p:cNvPr>
            <p:cNvSpPr>
              <a:spLocks noChangeShapeType="1"/>
            </p:cNvSpPr>
            <p:nvPr/>
          </p:nvSpPr>
          <p:spPr bwMode="auto">
            <a:xfrm flipH="1">
              <a:off x="1560177" y="39624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13">
              <a:extLst>
                <a:ext uri="{FF2B5EF4-FFF2-40B4-BE49-F238E27FC236}">
                  <a16:creationId xmlns:a16="http://schemas.microsoft.com/office/drawing/2014/main" id="{1C083B7D-F9A1-688A-A330-7F045FB1D8DC}"/>
                </a:ext>
              </a:extLst>
            </p:cNvPr>
            <p:cNvSpPr>
              <a:spLocks noChangeShapeType="1"/>
            </p:cNvSpPr>
            <p:nvPr/>
          </p:nvSpPr>
          <p:spPr bwMode="auto">
            <a:xfrm flipH="1">
              <a:off x="1572877" y="427992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Freeform 14">
              <a:extLst>
                <a:ext uri="{FF2B5EF4-FFF2-40B4-BE49-F238E27FC236}">
                  <a16:creationId xmlns:a16="http://schemas.microsoft.com/office/drawing/2014/main" id="{B67DC6DD-8DA5-CAEA-35D9-F1BF14FF903C}"/>
                </a:ext>
              </a:extLst>
            </p:cNvPr>
            <p:cNvSpPr>
              <a:spLocks/>
            </p:cNvSpPr>
            <p:nvPr/>
          </p:nvSpPr>
          <p:spPr bwMode="auto">
            <a:xfrm>
              <a:off x="1960227" y="30734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Freeform 15">
              <a:extLst>
                <a:ext uri="{FF2B5EF4-FFF2-40B4-BE49-F238E27FC236}">
                  <a16:creationId xmlns:a16="http://schemas.microsoft.com/office/drawing/2014/main" id="{A170EE5B-C449-C20B-9049-ACDE26888B19}"/>
                </a:ext>
              </a:extLst>
            </p:cNvPr>
            <p:cNvSpPr>
              <a:spLocks/>
            </p:cNvSpPr>
            <p:nvPr/>
          </p:nvSpPr>
          <p:spPr bwMode="auto">
            <a:xfrm>
              <a:off x="2684127" y="40513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Freeform 18">
              <a:extLst>
                <a:ext uri="{FF2B5EF4-FFF2-40B4-BE49-F238E27FC236}">
                  <a16:creationId xmlns:a16="http://schemas.microsoft.com/office/drawing/2014/main" id="{95016398-1843-3C75-2825-7C0754F582D8}"/>
                </a:ext>
              </a:extLst>
            </p:cNvPr>
            <p:cNvSpPr>
              <a:spLocks/>
            </p:cNvSpPr>
            <p:nvPr/>
          </p:nvSpPr>
          <p:spPr bwMode="auto">
            <a:xfrm>
              <a:off x="2671427" y="33782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Freeform 19">
              <a:extLst>
                <a:ext uri="{FF2B5EF4-FFF2-40B4-BE49-F238E27FC236}">
                  <a16:creationId xmlns:a16="http://schemas.microsoft.com/office/drawing/2014/main" id="{34B277E3-3288-5605-1D24-F7872CF7EFD4}"/>
                </a:ext>
              </a:extLst>
            </p:cNvPr>
            <p:cNvSpPr>
              <a:spLocks/>
            </p:cNvSpPr>
            <p:nvPr/>
          </p:nvSpPr>
          <p:spPr bwMode="auto">
            <a:xfrm>
              <a:off x="3090527" y="276862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Rectangle 20">
              <a:extLst>
                <a:ext uri="{FF2B5EF4-FFF2-40B4-BE49-F238E27FC236}">
                  <a16:creationId xmlns:a16="http://schemas.microsoft.com/office/drawing/2014/main" id="{9665AA86-4E96-88EB-4427-EE76E48E8720}"/>
                </a:ext>
              </a:extLst>
            </p:cNvPr>
            <p:cNvSpPr>
              <a:spLocks noChangeArrowheads="1"/>
            </p:cNvSpPr>
            <p:nvPr/>
          </p:nvSpPr>
          <p:spPr bwMode="auto">
            <a:xfrm>
              <a:off x="1323640" y="4597421"/>
              <a:ext cx="1997769" cy="27119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x=  0     1       2     3       4</a:t>
              </a:r>
            </a:p>
          </p:txBody>
        </p:sp>
        <p:sp>
          <p:nvSpPr>
            <p:cNvPr id="39" name="Rectangle 21">
              <a:extLst>
                <a:ext uri="{FF2B5EF4-FFF2-40B4-BE49-F238E27FC236}">
                  <a16:creationId xmlns:a16="http://schemas.microsoft.com/office/drawing/2014/main" id="{4B375469-A184-803F-E099-C468A968A12E}"/>
                </a:ext>
              </a:extLst>
            </p:cNvPr>
            <p:cNvSpPr>
              <a:spLocks noChangeArrowheads="1"/>
            </p:cNvSpPr>
            <p:nvPr/>
          </p:nvSpPr>
          <p:spPr bwMode="auto">
            <a:xfrm>
              <a:off x="1145496" y="2652326"/>
              <a:ext cx="419222" cy="1963402"/>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40" name="Line 16">
              <a:extLst>
                <a:ext uri="{FF2B5EF4-FFF2-40B4-BE49-F238E27FC236}">
                  <a16:creationId xmlns:a16="http://schemas.microsoft.com/office/drawing/2014/main" id="{07E5C116-D60F-BF57-E3C9-1605FEC70F21}"/>
                </a:ext>
              </a:extLst>
            </p:cNvPr>
            <p:cNvSpPr>
              <a:spLocks noChangeShapeType="1"/>
            </p:cNvSpPr>
            <p:nvPr/>
          </p:nvSpPr>
          <p:spPr bwMode="auto">
            <a:xfrm flipV="1">
              <a:off x="2159001" y="3135789"/>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6">
              <a:extLst>
                <a:ext uri="{FF2B5EF4-FFF2-40B4-BE49-F238E27FC236}">
                  <a16:creationId xmlns:a16="http://schemas.microsoft.com/office/drawing/2014/main" id="{A2D4139F-D327-9C2A-252B-AAF2F04AA58A}"/>
                </a:ext>
              </a:extLst>
            </p:cNvPr>
            <p:cNvSpPr>
              <a:spLocks noChangeShapeType="1"/>
            </p:cNvSpPr>
            <p:nvPr/>
          </p:nvSpPr>
          <p:spPr bwMode="auto">
            <a:xfrm flipV="1">
              <a:off x="2400301" y="2839953"/>
              <a:ext cx="690282" cy="4481"/>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Line 16">
              <a:extLst>
                <a:ext uri="{FF2B5EF4-FFF2-40B4-BE49-F238E27FC236}">
                  <a16:creationId xmlns:a16="http://schemas.microsoft.com/office/drawing/2014/main" id="{B5AFBF4E-3D7C-8545-AAF3-E8C6971EA919}"/>
                </a:ext>
              </a:extLst>
            </p:cNvPr>
            <p:cNvSpPr>
              <a:spLocks noChangeShapeType="1"/>
            </p:cNvSpPr>
            <p:nvPr/>
          </p:nvSpPr>
          <p:spPr bwMode="auto">
            <a:xfrm flipH="1">
              <a:off x="2437653" y="2829494"/>
              <a:ext cx="0" cy="1307352"/>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6">
              <a:extLst>
                <a:ext uri="{FF2B5EF4-FFF2-40B4-BE49-F238E27FC236}">
                  <a16:creationId xmlns:a16="http://schemas.microsoft.com/office/drawing/2014/main" id="{A7176976-5292-2F7F-0603-EE79E711FA5E}"/>
                </a:ext>
              </a:extLst>
            </p:cNvPr>
            <p:cNvSpPr>
              <a:spLocks noChangeShapeType="1"/>
            </p:cNvSpPr>
            <p:nvPr/>
          </p:nvSpPr>
          <p:spPr bwMode="auto">
            <a:xfrm flipV="1">
              <a:off x="2408519" y="3445071"/>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6">
              <a:extLst>
                <a:ext uri="{FF2B5EF4-FFF2-40B4-BE49-F238E27FC236}">
                  <a16:creationId xmlns:a16="http://schemas.microsoft.com/office/drawing/2014/main" id="{CDE3C042-0576-6C75-F4E5-A6D0DEC2D721}"/>
                </a:ext>
              </a:extLst>
            </p:cNvPr>
            <p:cNvSpPr>
              <a:spLocks noChangeShapeType="1"/>
            </p:cNvSpPr>
            <p:nvPr/>
          </p:nvSpPr>
          <p:spPr bwMode="auto">
            <a:xfrm flipV="1">
              <a:off x="2418977" y="4120412"/>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TextBox 44">
              <a:extLst>
                <a:ext uri="{FF2B5EF4-FFF2-40B4-BE49-F238E27FC236}">
                  <a16:creationId xmlns:a16="http://schemas.microsoft.com/office/drawing/2014/main" id="{84417244-0CCC-023B-8780-46549C599CF5}"/>
                </a:ext>
              </a:extLst>
            </p:cNvPr>
            <p:cNvSpPr txBox="1"/>
            <p:nvPr/>
          </p:nvSpPr>
          <p:spPr>
            <a:xfrm>
              <a:off x="1499346" y="2257246"/>
              <a:ext cx="1679263" cy="298113"/>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A “</a:t>
              </a:r>
              <a:r>
                <a:rPr lang="en-US" sz="1800" b="1" dirty="0">
                  <a:solidFill>
                    <a:srgbClr val="800000"/>
                  </a:solidFill>
                  <a:latin typeface="Arial" panose="020B0604020202020204" pitchFamily="34" charset="0"/>
                  <a:cs typeface="Arial" panose="020B0604020202020204" pitchFamily="34" charset="0"/>
                </a:rPr>
                <a:t>k=4-point</a:t>
              </a:r>
              <a:r>
                <a:rPr lang="en-US" sz="1800" b="1" dirty="0">
                  <a:latin typeface="Arial" panose="020B0604020202020204" pitchFamily="34" charset="0"/>
                  <a:cs typeface="Arial" panose="020B0604020202020204" pitchFamily="34" charset="0"/>
                </a:rPr>
                <a:t> net”</a:t>
              </a:r>
            </a:p>
          </p:txBody>
        </p:sp>
        <p:sp>
          <p:nvSpPr>
            <p:cNvPr id="46" name="Line 16">
              <a:extLst>
                <a:ext uri="{FF2B5EF4-FFF2-40B4-BE49-F238E27FC236}">
                  <a16:creationId xmlns:a16="http://schemas.microsoft.com/office/drawing/2014/main" id="{7CC096FB-9828-D98B-96E1-9B0D632C9697}"/>
                </a:ext>
              </a:extLst>
            </p:cNvPr>
            <p:cNvSpPr>
              <a:spLocks noChangeShapeType="1"/>
            </p:cNvSpPr>
            <p:nvPr/>
          </p:nvSpPr>
          <p:spPr bwMode="auto">
            <a:xfrm>
              <a:off x="5429251" y="3194432"/>
              <a:ext cx="539749" cy="92672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Line 16">
              <a:extLst>
                <a:ext uri="{FF2B5EF4-FFF2-40B4-BE49-F238E27FC236}">
                  <a16:creationId xmlns:a16="http://schemas.microsoft.com/office/drawing/2014/main" id="{B5D8DBE3-7996-FD7E-36B5-4A2DAB478637}"/>
                </a:ext>
              </a:extLst>
            </p:cNvPr>
            <p:cNvSpPr>
              <a:spLocks noChangeShapeType="1"/>
            </p:cNvSpPr>
            <p:nvPr/>
          </p:nvSpPr>
          <p:spPr bwMode="auto">
            <a:xfrm flipH="1">
              <a:off x="6095999" y="2965458"/>
              <a:ext cx="368300" cy="112394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Line 16">
              <a:extLst>
                <a:ext uri="{FF2B5EF4-FFF2-40B4-BE49-F238E27FC236}">
                  <a16:creationId xmlns:a16="http://schemas.microsoft.com/office/drawing/2014/main" id="{AE1B7D6E-F26D-4EFA-8877-35178A675839}"/>
                </a:ext>
              </a:extLst>
            </p:cNvPr>
            <p:cNvSpPr>
              <a:spLocks noChangeShapeType="1"/>
            </p:cNvSpPr>
            <p:nvPr/>
          </p:nvSpPr>
          <p:spPr bwMode="auto">
            <a:xfrm flipH="1">
              <a:off x="6000749" y="2921008"/>
              <a:ext cx="381000" cy="49529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Line 16">
              <a:extLst>
                <a:ext uri="{FF2B5EF4-FFF2-40B4-BE49-F238E27FC236}">
                  <a16:creationId xmlns:a16="http://schemas.microsoft.com/office/drawing/2014/main" id="{C1C70C29-BCA9-7C2A-00A9-F3048302D8CE}"/>
                </a:ext>
              </a:extLst>
            </p:cNvPr>
            <p:cNvSpPr>
              <a:spLocks noChangeShapeType="1"/>
            </p:cNvSpPr>
            <p:nvPr/>
          </p:nvSpPr>
          <p:spPr bwMode="auto">
            <a:xfrm flipH="1" flipV="1">
              <a:off x="5461000" y="3181359"/>
              <a:ext cx="457199" cy="27305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0" name="Oval 49">
              <a:extLst>
                <a:ext uri="{FF2B5EF4-FFF2-40B4-BE49-F238E27FC236}">
                  <a16:creationId xmlns:a16="http://schemas.microsoft.com/office/drawing/2014/main" id="{8461A26D-5377-28B5-AB71-9CD16C5C6670}"/>
                </a:ext>
              </a:extLst>
            </p:cNvPr>
            <p:cNvSpPr/>
            <p:nvPr/>
          </p:nvSpPr>
          <p:spPr bwMode="auto">
            <a:xfrm>
              <a:off x="2876830" y="414925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p:txBody>
        </p:sp>
        <p:sp>
          <p:nvSpPr>
            <p:cNvPr id="51" name="Oval 50">
              <a:extLst>
                <a:ext uri="{FF2B5EF4-FFF2-40B4-BE49-F238E27FC236}">
                  <a16:creationId xmlns:a16="http://schemas.microsoft.com/office/drawing/2014/main" id="{4A4FDE48-908B-3F7E-0095-826CEC89F76B}"/>
                </a:ext>
              </a:extLst>
            </p:cNvPr>
            <p:cNvSpPr/>
            <p:nvPr/>
          </p:nvSpPr>
          <p:spPr bwMode="auto">
            <a:xfrm>
              <a:off x="3156230" y="294910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p:txBody>
        </p:sp>
        <p:sp>
          <p:nvSpPr>
            <p:cNvPr id="52" name="Rectangular Callout 51">
              <a:extLst>
                <a:ext uri="{FF2B5EF4-FFF2-40B4-BE49-F238E27FC236}">
                  <a16:creationId xmlns:a16="http://schemas.microsoft.com/office/drawing/2014/main" id="{5ACE3ED8-C6F1-BFD7-5646-8975C9365F81}"/>
                </a:ext>
              </a:extLst>
            </p:cNvPr>
            <p:cNvSpPr/>
            <p:nvPr/>
          </p:nvSpPr>
          <p:spPr bwMode="auto">
            <a:xfrm>
              <a:off x="6737350" y="3041658"/>
              <a:ext cx="2089525" cy="920763"/>
            </a:xfrm>
            <a:prstGeom prst="wedgeRectCallout">
              <a:avLst>
                <a:gd name="adj1" fmla="val -79143"/>
                <a:gd name="adj2" fmla="val -9350"/>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b="1" dirty="0">
                  <a:latin typeface="Arial" panose="020B0604020202020204" pitchFamily="34" charset="0"/>
                  <a:cs typeface="Arial" panose="020B0604020202020204" pitchFamily="34" charset="0"/>
                </a:rPr>
                <a:t>k(k-1)/2</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=4(4-1)/2</a:t>
              </a:r>
            </a:p>
            <a:p>
              <a:pPr marL="0" marR="0" indent="0" algn="ctr" defTabSz="914400" rtl="0" eaLnBrk="0" fontAlgn="base" latinLnBrk="0" hangingPunct="0">
                <a:lnSpc>
                  <a:spcPct val="100000"/>
                </a:lnSpc>
                <a:spcBef>
                  <a:spcPct val="0"/>
                </a:spcBef>
                <a:spcAft>
                  <a:spcPct val="0"/>
                </a:spcAft>
                <a:buClrTx/>
                <a:buSzTx/>
                <a:buFontTx/>
                <a:buNone/>
                <a:tabLst/>
              </a:pPr>
              <a:r>
                <a:rPr lang="en-US" sz="2000" b="1" dirty="0">
                  <a:latin typeface="Arial" panose="020B0604020202020204" pitchFamily="34" charset="0"/>
                  <a:cs typeface="Arial" panose="020B0604020202020204" pitchFamily="34" charset="0"/>
                </a:rPr>
                <a:t>=</a:t>
              </a:r>
              <a:r>
                <a:rPr lang="en-US" sz="2000" b="1" dirty="0">
                  <a:solidFill>
                    <a:srgbClr val="800000"/>
                  </a:solidFill>
                  <a:latin typeface="Arial" panose="020B0604020202020204" pitchFamily="34" charset="0"/>
                  <a:cs typeface="Arial" panose="020B0604020202020204" pitchFamily="34" charset="0"/>
                </a:rPr>
                <a:t>6  </a:t>
              </a:r>
              <a:r>
                <a:rPr lang="en-US" sz="2000" b="1" dirty="0">
                  <a:latin typeface="Arial" panose="020B0604020202020204" pitchFamily="34" charset="0"/>
                  <a:cs typeface="Arial" panose="020B0604020202020204" pitchFamily="34" charset="0"/>
                </a:rPr>
                <a:t>2-point nets</a:t>
              </a:r>
              <a:endPar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53" name="Oval 52">
              <a:extLst>
                <a:ext uri="{FF2B5EF4-FFF2-40B4-BE49-F238E27FC236}">
                  <a16:creationId xmlns:a16="http://schemas.microsoft.com/office/drawing/2014/main" id="{CAE585B3-7EBE-9E86-01F0-12106CDC3B7A}"/>
                </a:ext>
              </a:extLst>
            </p:cNvPr>
            <p:cNvSpPr/>
            <p:nvPr/>
          </p:nvSpPr>
          <p:spPr bwMode="auto">
            <a:xfrm>
              <a:off x="1676680" y="3171358"/>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p:txBody>
        </p:sp>
        <p:sp>
          <p:nvSpPr>
            <p:cNvPr id="54" name="Oval 53">
              <a:extLst>
                <a:ext uri="{FF2B5EF4-FFF2-40B4-BE49-F238E27FC236}">
                  <a16:creationId xmlns:a16="http://schemas.microsoft.com/office/drawing/2014/main" id="{AFFE1D35-60CE-2ACA-BE31-843B8B28F372}"/>
                </a:ext>
              </a:extLst>
            </p:cNvPr>
            <p:cNvSpPr/>
            <p:nvPr/>
          </p:nvSpPr>
          <p:spPr bwMode="auto">
            <a:xfrm>
              <a:off x="2836986" y="3491864"/>
              <a:ext cx="289529" cy="296124"/>
            </a:xfrm>
            <a:prstGeom prst="ellipse">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bg1"/>
                  </a:solidFill>
                  <a:effectLst/>
                  <a:latin typeface="Arial" panose="020B0604020202020204" pitchFamily="34" charset="0"/>
                  <a:cs typeface="Arial" panose="020B0604020202020204" pitchFamily="34" charset="0"/>
                </a:rPr>
                <a:t>3</a:t>
              </a:r>
            </a:p>
          </p:txBody>
        </p:sp>
      </p:grpSp>
    </p:spTree>
    <p:extLst>
      <p:ext uri="{BB962C8B-B14F-4D97-AF65-F5344CB8AC3E}">
        <p14:creationId xmlns:p14="http://schemas.microsoft.com/office/powerpoint/2010/main" val="2490252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9B056-175C-5C23-2BD5-F63EEE4DB2D5}"/>
              </a:ext>
            </a:extLst>
          </p:cNvPr>
          <p:cNvSpPr>
            <a:spLocks noGrp="1"/>
          </p:cNvSpPr>
          <p:nvPr>
            <p:ph type="title"/>
          </p:nvPr>
        </p:nvSpPr>
        <p:spPr/>
        <p:txBody>
          <a:bodyPr/>
          <a:lstStyle/>
          <a:p>
            <a:r>
              <a:rPr lang="en-US" dirty="0"/>
              <a:t>What About k-point Net, k&gt;2? (cont’d)</a:t>
            </a:r>
          </a:p>
        </p:txBody>
      </p:sp>
      <p:sp>
        <p:nvSpPr>
          <p:cNvPr id="3" name="Content Placeholder 2">
            <a:extLst>
              <a:ext uri="{FF2B5EF4-FFF2-40B4-BE49-F238E27FC236}">
                <a16:creationId xmlns:a16="http://schemas.microsoft.com/office/drawing/2014/main" id="{2C98CDED-D2C0-CC99-4CE5-E01BAA3E65E8}"/>
              </a:ext>
            </a:extLst>
          </p:cNvPr>
          <p:cNvSpPr>
            <a:spLocks noGrp="1"/>
          </p:cNvSpPr>
          <p:nvPr>
            <p:ph idx="1"/>
          </p:nvPr>
        </p:nvSpPr>
        <p:spPr/>
        <p:txBody>
          <a:bodyPr/>
          <a:lstStyle/>
          <a:p>
            <a:r>
              <a:rPr lang="en-US" b="1" dirty="0"/>
              <a:t>Each new 2-point net is </a:t>
            </a:r>
            <a:r>
              <a:rPr lang="en-US" b="1" i="1" dirty="0"/>
              <a:t>weighted</a:t>
            </a:r>
            <a:r>
              <a:rPr lang="en-US" b="1" dirty="0">
                <a:solidFill>
                  <a:srgbClr val="990000"/>
                </a:solidFill>
              </a:rPr>
              <a:t> </a:t>
            </a:r>
            <a:r>
              <a:rPr lang="en-US" b="1" dirty="0"/>
              <a:t>by </a:t>
            </a:r>
            <a:r>
              <a:rPr lang="en-US" b="1" dirty="0">
                <a:solidFill>
                  <a:srgbClr val="0B4B8E"/>
                </a:solidFill>
              </a:rPr>
              <a:t>1/(k-1)</a:t>
            </a:r>
          </a:p>
          <a:p>
            <a:pPr lvl="1"/>
            <a:r>
              <a:rPr lang="en-US" dirty="0"/>
              <a:t>Why? </a:t>
            </a:r>
            <a:r>
              <a:rPr lang="en-US" b="1" dirty="0">
                <a:solidFill>
                  <a:srgbClr val="0B4B8E"/>
                </a:solidFill>
              </a:rPr>
              <a:t>1</a:t>
            </a:r>
            <a:r>
              <a:rPr lang="en-US" dirty="0"/>
              <a:t> net became </a:t>
            </a:r>
            <a:r>
              <a:rPr lang="en-US" b="1" dirty="0">
                <a:solidFill>
                  <a:srgbClr val="0B4B8E"/>
                </a:solidFill>
              </a:rPr>
              <a:t>k(k-1)/2</a:t>
            </a:r>
            <a:r>
              <a:rPr lang="en-US" dirty="0"/>
              <a:t> nets. Need to </a:t>
            </a:r>
            <a:r>
              <a:rPr lang="en-US" b="1" i="1" dirty="0"/>
              <a:t>compensate</a:t>
            </a:r>
            <a:r>
              <a:rPr lang="en-US" dirty="0">
                <a:solidFill>
                  <a:srgbClr val="800000"/>
                </a:solidFill>
              </a:rPr>
              <a:t> </a:t>
            </a:r>
            <a:r>
              <a:rPr lang="en-US" dirty="0"/>
              <a:t>so we don’t “overestimate” </a:t>
            </a:r>
          </a:p>
          <a:p>
            <a:endParaRPr lang="en-US" dirty="0"/>
          </a:p>
        </p:txBody>
      </p:sp>
      <p:grpSp>
        <p:nvGrpSpPr>
          <p:cNvPr id="28" name="Group 27">
            <a:extLst>
              <a:ext uri="{FF2B5EF4-FFF2-40B4-BE49-F238E27FC236}">
                <a16:creationId xmlns:a16="http://schemas.microsoft.com/office/drawing/2014/main" id="{DE8F5DFF-A913-4EAC-B2C2-B1D774A2F5A8}"/>
              </a:ext>
            </a:extLst>
          </p:cNvPr>
          <p:cNvGrpSpPr/>
          <p:nvPr/>
        </p:nvGrpSpPr>
        <p:grpSpPr>
          <a:xfrm>
            <a:off x="962895" y="2941073"/>
            <a:ext cx="7038102" cy="3235889"/>
            <a:chOff x="687011" y="2089786"/>
            <a:chExt cx="5638209" cy="2592264"/>
          </a:xfrm>
        </p:grpSpPr>
        <p:sp>
          <p:nvSpPr>
            <p:cNvPr id="4" name="Rectangle 4">
              <a:extLst>
                <a:ext uri="{FF2B5EF4-FFF2-40B4-BE49-F238E27FC236}">
                  <a16:creationId xmlns:a16="http://schemas.microsoft.com/office/drawing/2014/main" id="{DED81F97-10BE-77E1-8AC7-ED1CE70A1EFB}"/>
                </a:ext>
              </a:extLst>
            </p:cNvPr>
            <p:cNvSpPr>
              <a:spLocks noChangeArrowheads="1"/>
            </p:cNvSpPr>
            <p:nvPr/>
          </p:nvSpPr>
          <p:spPr bwMode="auto">
            <a:xfrm>
              <a:off x="1017117" y="2451239"/>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Line 5">
              <a:extLst>
                <a:ext uri="{FF2B5EF4-FFF2-40B4-BE49-F238E27FC236}">
                  <a16:creationId xmlns:a16="http://schemas.microsoft.com/office/drawing/2014/main" id="{7BEDF154-18AE-86A2-E854-5187FF6B611C}"/>
                </a:ext>
              </a:extLst>
            </p:cNvPr>
            <p:cNvSpPr>
              <a:spLocks noChangeShapeType="1"/>
            </p:cNvSpPr>
            <p:nvPr/>
          </p:nvSpPr>
          <p:spPr bwMode="auto">
            <a:xfrm>
              <a:off x="20648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Line 6">
              <a:extLst>
                <a:ext uri="{FF2B5EF4-FFF2-40B4-BE49-F238E27FC236}">
                  <a16:creationId xmlns:a16="http://schemas.microsoft.com/office/drawing/2014/main" id="{B661CAC9-1809-034C-6B87-2BCC2C727986}"/>
                </a:ext>
              </a:extLst>
            </p:cNvPr>
            <p:cNvSpPr>
              <a:spLocks noChangeShapeType="1"/>
            </p:cNvSpPr>
            <p:nvPr/>
          </p:nvSpPr>
          <p:spPr bwMode="auto">
            <a:xfrm>
              <a:off x="13409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7">
              <a:extLst>
                <a:ext uri="{FF2B5EF4-FFF2-40B4-BE49-F238E27FC236}">
                  <a16:creationId xmlns:a16="http://schemas.microsoft.com/office/drawing/2014/main" id="{78941C03-4E41-4CB4-A473-D006EB83CD3E}"/>
                </a:ext>
              </a:extLst>
            </p:cNvPr>
            <p:cNvSpPr>
              <a:spLocks noChangeShapeType="1"/>
            </p:cNvSpPr>
            <p:nvPr/>
          </p:nvSpPr>
          <p:spPr bwMode="auto">
            <a:xfrm>
              <a:off x="17092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8">
              <a:extLst>
                <a:ext uri="{FF2B5EF4-FFF2-40B4-BE49-F238E27FC236}">
                  <a16:creationId xmlns:a16="http://schemas.microsoft.com/office/drawing/2014/main" id="{82F5860A-E3B8-89A6-1FF7-3C3526ACC18D}"/>
                </a:ext>
              </a:extLst>
            </p:cNvPr>
            <p:cNvSpPr>
              <a:spLocks noChangeShapeType="1"/>
            </p:cNvSpPr>
            <p:nvPr/>
          </p:nvSpPr>
          <p:spPr bwMode="auto">
            <a:xfrm>
              <a:off x="2433167" y="2451239"/>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Line 9">
              <a:extLst>
                <a:ext uri="{FF2B5EF4-FFF2-40B4-BE49-F238E27FC236}">
                  <a16:creationId xmlns:a16="http://schemas.microsoft.com/office/drawing/2014/main" id="{4EF3C703-4D78-9DEB-EFC6-18BBF36253DC}"/>
                </a:ext>
              </a:extLst>
            </p:cNvPr>
            <p:cNvSpPr>
              <a:spLocks noChangeShapeType="1"/>
            </p:cNvSpPr>
            <p:nvPr/>
          </p:nvSpPr>
          <p:spPr bwMode="auto">
            <a:xfrm flipH="1">
              <a:off x="1004417" y="27623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D15A9A70-8F22-FBC6-5E3B-CC26E70C56CE}"/>
                </a:ext>
              </a:extLst>
            </p:cNvPr>
            <p:cNvSpPr>
              <a:spLocks noChangeShapeType="1"/>
            </p:cNvSpPr>
            <p:nvPr/>
          </p:nvSpPr>
          <p:spPr bwMode="auto">
            <a:xfrm flipH="1">
              <a:off x="991717" y="30798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2B9E9CDC-D2F7-1425-F894-69D94112F235}"/>
                </a:ext>
              </a:extLst>
            </p:cNvPr>
            <p:cNvSpPr>
              <a:spLocks noChangeShapeType="1"/>
            </p:cNvSpPr>
            <p:nvPr/>
          </p:nvSpPr>
          <p:spPr bwMode="auto">
            <a:xfrm flipH="1">
              <a:off x="991717" y="34100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Line 12">
              <a:extLst>
                <a:ext uri="{FF2B5EF4-FFF2-40B4-BE49-F238E27FC236}">
                  <a16:creationId xmlns:a16="http://schemas.microsoft.com/office/drawing/2014/main" id="{2BFB166C-7E4F-A1D6-6166-F4D29C08A99A}"/>
                </a:ext>
              </a:extLst>
            </p:cNvPr>
            <p:cNvSpPr>
              <a:spLocks noChangeShapeType="1"/>
            </p:cNvSpPr>
            <p:nvPr/>
          </p:nvSpPr>
          <p:spPr bwMode="auto">
            <a:xfrm flipH="1">
              <a:off x="1017117" y="37402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Line 13">
              <a:extLst>
                <a:ext uri="{FF2B5EF4-FFF2-40B4-BE49-F238E27FC236}">
                  <a16:creationId xmlns:a16="http://schemas.microsoft.com/office/drawing/2014/main" id="{F3703A6A-B8B8-D0ED-E80C-374D8BD0A469}"/>
                </a:ext>
              </a:extLst>
            </p:cNvPr>
            <p:cNvSpPr>
              <a:spLocks noChangeShapeType="1"/>
            </p:cNvSpPr>
            <p:nvPr/>
          </p:nvSpPr>
          <p:spPr bwMode="auto">
            <a:xfrm flipH="1">
              <a:off x="1029817" y="4057789"/>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Freeform 14">
              <a:extLst>
                <a:ext uri="{FF2B5EF4-FFF2-40B4-BE49-F238E27FC236}">
                  <a16:creationId xmlns:a16="http://schemas.microsoft.com/office/drawing/2014/main" id="{757A55C0-80E7-30B5-13B9-79F3079B27F8}"/>
                </a:ext>
              </a:extLst>
            </p:cNvPr>
            <p:cNvSpPr>
              <a:spLocks/>
            </p:cNvSpPr>
            <p:nvPr/>
          </p:nvSpPr>
          <p:spPr bwMode="auto">
            <a:xfrm>
              <a:off x="1417167" y="28512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5" name="Freeform 15">
              <a:extLst>
                <a:ext uri="{FF2B5EF4-FFF2-40B4-BE49-F238E27FC236}">
                  <a16:creationId xmlns:a16="http://schemas.microsoft.com/office/drawing/2014/main" id="{21383120-DA01-FB8C-95F0-1774BC35F40E}"/>
                </a:ext>
              </a:extLst>
            </p:cNvPr>
            <p:cNvSpPr>
              <a:spLocks/>
            </p:cNvSpPr>
            <p:nvPr/>
          </p:nvSpPr>
          <p:spPr bwMode="auto">
            <a:xfrm>
              <a:off x="2141067" y="38291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6" name="Freeform 18">
              <a:extLst>
                <a:ext uri="{FF2B5EF4-FFF2-40B4-BE49-F238E27FC236}">
                  <a16:creationId xmlns:a16="http://schemas.microsoft.com/office/drawing/2014/main" id="{4553249C-DB80-9C1C-70B6-2F001C1A0AB8}"/>
                </a:ext>
              </a:extLst>
            </p:cNvPr>
            <p:cNvSpPr>
              <a:spLocks/>
            </p:cNvSpPr>
            <p:nvPr/>
          </p:nvSpPr>
          <p:spPr bwMode="auto">
            <a:xfrm>
              <a:off x="2128367" y="31560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7" name="Freeform 19">
              <a:extLst>
                <a:ext uri="{FF2B5EF4-FFF2-40B4-BE49-F238E27FC236}">
                  <a16:creationId xmlns:a16="http://schemas.microsoft.com/office/drawing/2014/main" id="{67AF5803-3A9A-7EA8-27B9-320C3AF585F2}"/>
                </a:ext>
              </a:extLst>
            </p:cNvPr>
            <p:cNvSpPr>
              <a:spLocks/>
            </p:cNvSpPr>
            <p:nvPr/>
          </p:nvSpPr>
          <p:spPr bwMode="auto">
            <a:xfrm>
              <a:off x="2547467" y="2546489"/>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Rectangle 20">
              <a:extLst>
                <a:ext uri="{FF2B5EF4-FFF2-40B4-BE49-F238E27FC236}">
                  <a16:creationId xmlns:a16="http://schemas.microsoft.com/office/drawing/2014/main" id="{BF921BEE-CE5E-9B66-6568-4F25AD201250}"/>
                </a:ext>
              </a:extLst>
            </p:cNvPr>
            <p:cNvSpPr>
              <a:spLocks noChangeArrowheads="1"/>
            </p:cNvSpPr>
            <p:nvPr/>
          </p:nvSpPr>
          <p:spPr bwMode="auto">
            <a:xfrm>
              <a:off x="780580" y="4375289"/>
              <a:ext cx="1982748" cy="269160"/>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600" kern="0" dirty="0">
                  <a:solidFill>
                    <a:srgbClr val="000000"/>
                  </a:solidFill>
                  <a:latin typeface="Arial" panose="020B0604020202020204" pitchFamily="34" charset="0"/>
                  <a:cs typeface="Arial" panose="020B0604020202020204" pitchFamily="34" charset="0"/>
                </a:rPr>
                <a:t>x=</a:t>
              </a: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  0     1       2      3      4</a:t>
              </a:r>
            </a:p>
          </p:txBody>
        </p:sp>
        <p:sp>
          <p:nvSpPr>
            <p:cNvPr id="19" name="Rectangle 21">
              <a:extLst>
                <a:ext uri="{FF2B5EF4-FFF2-40B4-BE49-F238E27FC236}">
                  <a16:creationId xmlns:a16="http://schemas.microsoft.com/office/drawing/2014/main" id="{365C76AC-2EAD-9BD3-F07B-278AB44E73A3}"/>
                </a:ext>
              </a:extLst>
            </p:cNvPr>
            <p:cNvSpPr>
              <a:spLocks noChangeArrowheads="1"/>
            </p:cNvSpPr>
            <p:nvPr/>
          </p:nvSpPr>
          <p:spPr bwMode="auto">
            <a:xfrm>
              <a:off x="687011" y="2368689"/>
              <a:ext cx="369795" cy="1731914"/>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y=5</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4</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3</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2</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1</a:t>
              </a:r>
            </a:p>
            <a:p>
              <a:pPr marL="0" marR="0" lvl="0" indent="0" algn="r" defTabSz="914400" eaLnBrk="1" fontAlgn="auto" latinLnBrk="0" hangingPunct="1">
                <a:lnSpc>
                  <a:spcPct val="135000"/>
                </a:lnSpc>
                <a:spcBef>
                  <a:spcPts val="60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Arial" panose="020B0604020202020204" pitchFamily="34" charset="0"/>
                  <a:cs typeface="Arial" panose="020B0604020202020204" pitchFamily="34" charset="0"/>
                </a:rPr>
                <a:t>0</a:t>
              </a:r>
            </a:p>
          </p:txBody>
        </p:sp>
        <p:sp>
          <p:nvSpPr>
            <p:cNvPr id="20" name="Line 16">
              <a:extLst>
                <a:ext uri="{FF2B5EF4-FFF2-40B4-BE49-F238E27FC236}">
                  <a16:creationId xmlns:a16="http://schemas.microsoft.com/office/drawing/2014/main" id="{D010456A-4120-7639-06EB-4AEE326F278C}"/>
                </a:ext>
              </a:extLst>
            </p:cNvPr>
            <p:cNvSpPr>
              <a:spLocks noChangeShapeType="1"/>
            </p:cNvSpPr>
            <p:nvPr/>
          </p:nvSpPr>
          <p:spPr bwMode="auto">
            <a:xfrm flipV="1">
              <a:off x="1615941" y="2609976"/>
              <a:ext cx="958849" cy="30517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Line 16">
              <a:extLst>
                <a:ext uri="{FF2B5EF4-FFF2-40B4-BE49-F238E27FC236}">
                  <a16:creationId xmlns:a16="http://schemas.microsoft.com/office/drawing/2014/main" id="{45B0BB73-6E56-0689-A78D-D1A7408C7AFA}"/>
                </a:ext>
              </a:extLst>
            </p:cNvPr>
            <p:cNvSpPr>
              <a:spLocks noChangeShapeType="1"/>
            </p:cNvSpPr>
            <p:nvPr/>
          </p:nvSpPr>
          <p:spPr bwMode="auto">
            <a:xfrm flipH="1">
              <a:off x="2244590" y="3287932"/>
              <a:ext cx="1869" cy="553943"/>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02C2B802-93BE-E2FC-B74A-5E498047AF0D}"/>
                </a:ext>
              </a:extLst>
            </p:cNvPr>
            <p:cNvSpPr txBox="1"/>
            <p:nvPr/>
          </p:nvSpPr>
          <p:spPr>
            <a:xfrm>
              <a:off x="1243647" y="2089786"/>
              <a:ext cx="1163253" cy="262965"/>
            </a:xfrm>
            <a:prstGeom prst="rect">
              <a:avLst/>
            </a:prstGeom>
            <a:noFill/>
          </p:spPr>
          <p:txBody>
            <a:bodyPr wrap="none" rtlCol="0">
              <a:spAutoFit/>
            </a:bodyPr>
            <a:lstStyle/>
            <a:p>
              <a:r>
                <a:rPr lang="en-US" sz="1800" b="1" dirty="0">
                  <a:latin typeface="Arial" panose="020B0604020202020204" pitchFamily="34" charset="0"/>
                  <a:cs typeface="Arial" panose="020B0604020202020204" pitchFamily="34" charset="0"/>
                </a:rPr>
                <a:t>Clique model</a:t>
              </a:r>
            </a:p>
          </p:txBody>
        </p:sp>
        <p:sp>
          <p:nvSpPr>
            <p:cNvPr id="23" name="Line 16">
              <a:extLst>
                <a:ext uri="{FF2B5EF4-FFF2-40B4-BE49-F238E27FC236}">
                  <a16:creationId xmlns:a16="http://schemas.microsoft.com/office/drawing/2014/main" id="{DC7127AF-6842-7B69-07CF-4CE124476067}"/>
                </a:ext>
              </a:extLst>
            </p:cNvPr>
            <p:cNvSpPr>
              <a:spLocks noChangeShapeType="1"/>
            </p:cNvSpPr>
            <p:nvPr/>
          </p:nvSpPr>
          <p:spPr bwMode="auto">
            <a:xfrm>
              <a:off x="1654041" y="2959600"/>
              <a:ext cx="539749" cy="926725"/>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4" name="Line 16">
              <a:extLst>
                <a:ext uri="{FF2B5EF4-FFF2-40B4-BE49-F238E27FC236}">
                  <a16:creationId xmlns:a16="http://schemas.microsoft.com/office/drawing/2014/main" id="{FB2EC7C7-7666-2F5D-06D1-3867D14A52C7}"/>
                </a:ext>
              </a:extLst>
            </p:cNvPr>
            <p:cNvSpPr>
              <a:spLocks noChangeShapeType="1"/>
            </p:cNvSpPr>
            <p:nvPr/>
          </p:nvSpPr>
          <p:spPr bwMode="auto">
            <a:xfrm flipH="1">
              <a:off x="2320789" y="2730626"/>
              <a:ext cx="368300" cy="112394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5" name="Line 16">
              <a:extLst>
                <a:ext uri="{FF2B5EF4-FFF2-40B4-BE49-F238E27FC236}">
                  <a16:creationId xmlns:a16="http://schemas.microsoft.com/office/drawing/2014/main" id="{00398BF3-4A24-5D6A-C46F-7EC965DE432E}"/>
                </a:ext>
              </a:extLst>
            </p:cNvPr>
            <p:cNvSpPr>
              <a:spLocks noChangeShapeType="1"/>
            </p:cNvSpPr>
            <p:nvPr/>
          </p:nvSpPr>
          <p:spPr bwMode="auto">
            <a:xfrm flipH="1">
              <a:off x="2225539" y="2686176"/>
              <a:ext cx="381000" cy="495299"/>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6" name="Line 16">
              <a:extLst>
                <a:ext uri="{FF2B5EF4-FFF2-40B4-BE49-F238E27FC236}">
                  <a16:creationId xmlns:a16="http://schemas.microsoft.com/office/drawing/2014/main" id="{62CC0765-48F5-7CD3-A4BD-5DCC2B857F04}"/>
                </a:ext>
              </a:extLst>
            </p:cNvPr>
            <p:cNvSpPr>
              <a:spLocks noChangeShapeType="1"/>
            </p:cNvSpPr>
            <p:nvPr/>
          </p:nvSpPr>
          <p:spPr bwMode="auto">
            <a:xfrm flipH="1" flipV="1">
              <a:off x="1685790" y="2946527"/>
              <a:ext cx="457199" cy="27305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Rectangular Callout 26">
              <a:extLst>
                <a:ext uri="{FF2B5EF4-FFF2-40B4-BE49-F238E27FC236}">
                  <a16:creationId xmlns:a16="http://schemas.microsoft.com/office/drawing/2014/main" id="{7E33E6C6-A76C-1BDA-670C-1F66C739BC0E}"/>
                </a:ext>
              </a:extLst>
            </p:cNvPr>
            <p:cNvSpPr/>
            <p:nvPr/>
          </p:nvSpPr>
          <p:spPr bwMode="auto">
            <a:xfrm>
              <a:off x="3238624" y="2183976"/>
              <a:ext cx="3086596" cy="2498074"/>
            </a:xfrm>
            <a:prstGeom prst="wedgeRectCallout">
              <a:avLst>
                <a:gd name="adj1" fmla="val -68156"/>
                <a:gd name="adj2" fmla="val -9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200" b="1" dirty="0">
                  <a:latin typeface="Arial" panose="020B0604020202020204" pitchFamily="34" charset="0"/>
                  <a:cs typeface="Arial" panose="020B0604020202020204" pitchFamily="34" charset="0"/>
                </a:rPr>
                <a:t>Quadratic estimate:</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200" b="1" u="none" strike="noStrike" cap="none" normalizeH="0" baseline="0" dirty="0">
                  <a:ln>
                    <a:noFill/>
                  </a:ln>
                  <a:solidFill>
                    <a:srgbClr val="0B4B8E"/>
                  </a:solidFill>
                  <a:effectLst/>
                  <a:latin typeface="Arial" panose="020B0604020202020204" pitchFamily="34" charset="0"/>
                  <a:cs typeface="Arial" panose="020B0604020202020204" pitchFamily="34" charset="0"/>
                </a:rPr>
                <a:t>1/3</a:t>
              </a: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)[(4-1)</a:t>
              </a:r>
              <a:r>
                <a:rPr kumimoji="0" lang="en-US" sz="2200" b="1"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rPr>
                <a:t> + (5-4)</a:t>
              </a:r>
              <a:r>
                <a:rPr kumimoji="0" lang="en-US" sz="2200" b="1"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200" b="1" u="none" strike="noStrike" cap="none" normalizeH="0" dirty="0">
                  <a:ln>
                    <a:noFill/>
                  </a:ln>
                  <a:solidFill>
                    <a:schemeClr val="tx1"/>
                  </a:solidFill>
                  <a:effectLst/>
                  <a:latin typeface="Arial" panose="020B0604020202020204" pitchFamily="34" charset="0"/>
                  <a:cs typeface="Arial" panose="020B0604020202020204" pitchFamily="34" charset="0"/>
                </a:rPr>
                <a:t>]</a:t>
              </a:r>
            </a:p>
            <a:p>
              <a:pPr lvl="0"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(5-1)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)[(3-1)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(4-1)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lvl="0"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)[(3-1)</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algn="ctr"/>
              <a:r>
                <a:rPr lang="en-US" sz="2200" b="1" dirty="0">
                  <a:latin typeface="Arial" panose="020B0604020202020204" pitchFamily="34" charset="0"/>
                  <a:cs typeface="Arial" panose="020B0604020202020204" pitchFamily="34" charset="0"/>
                </a:rPr>
                <a:t>+</a:t>
              </a:r>
              <a:r>
                <a:rPr lang="en-US" sz="2200" b="1" dirty="0">
                  <a:solidFill>
                    <a:prstClr val="black"/>
                  </a:solidFill>
                  <a:latin typeface="Arial" panose="020B0604020202020204" pitchFamily="34" charset="0"/>
                  <a:cs typeface="Arial" panose="020B0604020202020204" pitchFamily="34" charset="0"/>
                </a:rPr>
                <a:t>(</a:t>
              </a:r>
              <a:r>
                <a:rPr lang="en-US" sz="2200" b="1" dirty="0">
                  <a:solidFill>
                    <a:srgbClr val="0B4B8E"/>
                  </a:solidFill>
                  <a:latin typeface="Arial" panose="020B0604020202020204" pitchFamily="34" charset="0"/>
                  <a:cs typeface="Arial" panose="020B0604020202020204" pitchFamily="34" charset="0"/>
                </a:rPr>
                <a:t>1/3</a:t>
              </a:r>
              <a:r>
                <a:rPr lang="en-US" sz="2200" b="1" dirty="0">
                  <a:solidFill>
                    <a:prstClr val="black"/>
                  </a:solidFill>
                  <a:latin typeface="Arial" panose="020B0604020202020204" pitchFamily="34" charset="0"/>
                  <a:cs typeface="Arial" panose="020B0604020202020204" pitchFamily="34" charset="0"/>
                </a:rPr>
                <a:t>)[(4-3)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 + (5-3)</a:t>
              </a:r>
              <a:r>
                <a:rPr lang="en-US" sz="2200" b="1" baseline="30000" dirty="0">
                  <a:solidFill>
                    <a:prstClr val="black"/>
                  </a:solidFill>
                  <a:latin typeface="Arial" panose="020B0604020202020204" pitchFamily="34" charset="0"/>
                  <a:cs typeface="Arial" panose="020B0604020202020204" pitchFamily="34" charset="0"/>
                </a:rPr>
                <a:t>2</a:t>
              </a:r>
              <a:r>
                <a:rPr lang="en-US" sz="2200" b="1" dirty="0">
                  <a:solidFill>
                    <a:prstClr val="black"/>
                  </a:solidFill>
                  <a:latin typeface="Arial" panose="020B0604020202020204" pitchFamily="34" charset="0"/>
                  <a:cs typeface="Arial" panose="020B0604020202020204" pitchFamily="34" charset="0"/>
                </a:rPr>
                <a:t>]</a:t>
              </a:r>
            </a:p>
            <a:p>
              <a:pPr lvl="0" algn="ctr"/>
              <a:r>
                <a:rPr lang="en-US" sz="2200" b="1" u="sng" dirty="0">
                  <a:latin typeface="Arial" panose="020B0604020202020204" pitchFamily="34" charset="0"/>
                  <a:cs typeface="Arial" panose="020B0604020202020204" pitchFamily="34" charset="0"/>
                </a:rPr>
                <a:t>+</a:t>
              </a:r>
              <a:r>
                <a:rPr lang="en-US" sz="2200" b="1" u="sng" dirty="0">
                  <a:solidFill>
                    <a:prstClr val="black"/>
                  </a:solidFill>
                  <a:latin typeface="Arial" panose="020B0604020202020204" pitchFamily="34" charset="0"/>
                  <a:cs typeface="Arial" panose="020B0604020202020204" pitchFamily="34" charset="0"/>
                </a:rPr>
                <a:t>(</a:t>
              </a:r>
              <a:r>
                <a:rPr lang="en-US" sz="2200" b="1" u="sng" dirty="0">
                  <a:solidFill>
                    <a:srgbClr val="0B4B8E"/>
                  </a:solidFill>
                  <a:latin typeface="Arial" panose="020B0604020202020204" pitchFamily="34" charset="0"/>
                  <a:cs typeface="Arial" panose="020B0604020202020204" pitchFamily="34" charset="0"/>
                </a:rPr>
                <a:t>1/3</a:t>
              </a:r>
              <a:r>
                <a:rPr lang="en-US" sz="2200" b="1" u="sng" dirty="0">
                  <a:solidFill>
                    <a:prstClr val="black"/>
                  </a:solidFill>
                  <a:latin typeface="Arial" panose="020B0604020202020204" pitchFamily="34" charset="0"/>
                  <a:cs typeface="Arial" panose="020B0604020202020204" pitchFamily="34" charset="0"/>
                </a:rPr>
                <a:t>)[(3-3)</a:t>
              </a:r>
              <a:r>
                <a:rPr lang="en-US" sz="2200" b="1" u="sng" baseline="30000" dirty="0">
                  <a:solidFill>
                    <a:prstClr val="black"/>
                  </a:solidFill>
                  <a:latin typeface="Arial" panose="020B0604020202020204" pitchFamily="34" charset="0"/>
                  <a:cs typeface="Arial" panose="020B0604020202020204" pitchFamily="34" charset="0"/>
                </a:rPr>
                <a:t>2</a:t>
              </a:r>
              <a:r>
                <a:rPr lang="en-US" sz="2200" b="1" u="sng" dirty="0">
                  <a:solidFill>
                    <a:prstClr val="black"/>
                  </a:solidFill>
                  <a:latin typeface="Arial" panose="020B0604020202020204" pitchFamily="34" charset="0"/>
                  <a:cs typeface="Arial" panose="020B0604020202020204" pitchFamily="34" charset="0"/>
                </a:rPr>
                <a:t> + (3-1)</a:t>
              </a:r>
              <a:r>
                <a:rPr lang="en-US" sz="2200" b="1" u="sng" baseline="30000" dirty="0">
                  <a:solidFill>
                    <a:prstClr val="black"/>
                  </a:solidFill>
                  <a:latin typeface="Arial" panose="020B0604020202020204" pitchFamily="34" charset="0"/>
                  <a:cs typeface="Arial" panose="020B0604020202020204" pitchFamily="34" charset="0"/>
                </a:rPr>
                <a:t>2</a:t>
              </a:r>
              <a:r>
                <a:rPr lang="en-US" sz="2200" b="1" u="sng" dirty="0">
                  <a:solidFill>
                    <a:prstClr val="black"/>
                  </a:solidFill>
                  <a:latin typeface="Arial" panose="020B0604020202020204" pitchFamily="34" charset="0"/>
                  <a:cs typeface="Arial" panose="020B0604020202020204" pitchFamily="34" charset="0"/>
                </a:rPr>
                <a:t>]</a:t>
              </a:r>
            </a:p>
            <a:p>
              <a:pPr lvl="0" algn="ctr"/>
              <a:r>
                <a:rPr lang="en-US" sz="2200" b="1" dirty="0">
                  <a:solidFill>
                    <a:srgbClr val="800000"/>
                  </a:solidFill>
                  <a:latin typeface="Arial" panose="020B0604020202020204" pitchFamily="34" charset="0"/>
                  <a:cs typeface="Arial" panose="020B0604020202020204" pitchFamily="34" charset="0"/>
                </a:rPr>
                <a:t>=sum of 6 weighted</a:t>
              </a:r>
              <a:br>
                <a:rPr lang="en-US" sz="2200" b="1" dirty="0">
                  <a:solidFill>
                    <a:srgbClr val="800000"/>
                  </a:solidFill>
                  <a:latin typeface="Arial" panose="020B0604020202020204" pitchFamily="34" charset="0"/>
                  <a:cs typeface="Arial" panose="020B0604020202020204" pitchFamily="34" charset="0"/>
                </a:rPr>
              </a:br>
              <a:r>
                <a:rPr lang="en-US" sz="2200" b="1" dirty="0">
                  <a:solidFill>
                    <a:srgbClr val="800000"/>
                  </a:solidFill>
                  <a:latin typeface="Arial" panose="020B0604020202020204" pitchFamily="34" charset="0"/>
                  <a:cs typeface="Arial" panose="020B0604020202020204" pitchFamily="34" charset="0"/>
                </a:rPr>
                <a:t> 2-point lengths</a:t>
              </a:r>
            </a:p>
            <a:p>
              <a:pPr lvl="0" algn="ctr"/>
              <a:endParaRPr lang="en-US" sz="2200" b="1" u="sng"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
        <p:nvSpPr>
          <p:cNvPr id="29" name="Rectangular Callout 28">
            <a:extLst>
              <a:ext uri="{FF2B5EF4-FFF2-40B4-BE49-F238E27FC236}">
                <a16:creationId xmlns:a16="http://schemas.microsoft.com/office/drawing/2014/main" id="{B52F0E3E-E1CC-21EF-9829-91979FC55789}"/>
              </a:ext>
            </a:extLst>
          </p:cNvPr>
          <p:cNvSpPr/>
          <p:nvPr/>
        </p:nvSpPr>
        <p:spPr bwMode="auto">
          <a:xfrm>
            <a:off x="8254864" y="2697237"/>
            <a:ext cx="3091543" cy="1804231"/>
          </a:xfrm>
          <a:prstGeom prst="wedgeRectCallout">
            <a:avLst>
              <a:gd name="adj1" fmla="val -34240"/>
              <a:gd name="adj2" fmla="val -68246"/>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200" b="1" dirty="0">
                <a:latin typeface="Arial" panose="020B0604020202020204" pitchFamily="34" charset="0"/>
                <a:cs typeface="Arial" panose="020B0604020202020204" pitchFamily="34" charset="0"/>
              </a:rPr>
              <a:t>Note also:  </a:t>
            </a:r>
            <a:r>
              <a:rPr lang="en-US" sz="2200" dirty="0">
                <a:latin typeface="Arial" panose="020B0604020202020204" pitchFamily="34" charset="0"/>
                <a:cs typeface="Arial" panose="020B0604020202020204" pitchFamily="34" charset="0"/>
              </a:rPr>
              <a:t>when </a:t>
            </a:r>
            <a:r>
              <a:rPr lang="en-US" sz="2200" b="1" dirty="0">
                <a:solidFill>
                  <a:srgbClr val="0B4B8E"/>
                </a:solidFill>
                <a:latin typeface="Arial" panose="020B0604020202020204" pitchFamily="34" charset="0"/>
                <a:cs typeface="Arial" panose="020B0604020202020204" pitchFamily="34" charset="0"/>
              </a:rPr>
              <a:t>k=2</a:t>
            </a:r>
            <a:r>
              <a:rPr lang="en-US" sz="2200" dirty="0">
                <a:latin typeface="Arial" panose="020B0604020202020204" pitchFamily="34" charset="0"/>
                <a:cs typeface="Arial" panose="020B0604020202020204" pitchFamily="34" charset="0"/>
              </a:rPr>
              <a:t>, this weight is just </a:t>
            </a:r>
            <a:r>
              <a:rPr lang="en-US" sz="2200" b="1" dirty="0">
                <a:solidFill>
                  <a:srgbClr val="0B4B8E"/>
                </a:solidFill>
                <a:latin typeface="Arial" panose="020B0604020202020204" pitchFamily="34" charset="0"/>
                <a:cs typeface="Arial" panose="020B0604020202020204" pitchFamily="34" charset="0"/>
              </a:rPr>
              <a:t>(2-1)=1</a:t>
            </a:r>
            <a:r>
              <a:rPr lang="en-US" sz="2200" dirty="0">
                <a:latin typeface="Arial" panose="020B0604020202020204" pitchFamily="34" charset="0"/>
                <a:cs typeface="Arial" panose="020B0604020202020204" pitchFamily="34" charset="0"/>
              </a:rPr>
              <a:t>, so no special treatment for common </a:t>
            </a:r>
            <a:r>
              <a:rPr lang="en-US" sz="2200" b="1" dirty="0">
                <a:solidFill>
                  <a:srgbClr val="0B4B8E"/>
                </a:solidFill>
                <a:latin typeface="Arial" panose="020B0604020202020204" pitchFamily="34" charset="0"/>
                <a:cs typeface="Arial" panose="020B0604020202020204" pitchFamily="34" charset="0"/>
              </a:rPr>
              <a:t>2</a:t>
            </a:r>
            <a:r>
              <a:rPr lang="en-US" sz="2200" dirty="0">
                <a:latin typeface="Arial" panose="020B0604020202020204" pitchFamily="34" charset="0"/>
                <a:cs typeface="Arial" panose="020B0604020202020204" pitchFamily="34" charset="0"/>
              </a:rPr>
              <a:t>-point nets</a:t>
            </a:r>
            <a:endParaRPr lang="en-US" sz="2200" b="1" u="sng"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lang="en-US" sz="2200" b="1" dirty="0">
              <a:solidFill>
                <a:prstClr val="black"/>
              </a:solidFill>
              <a:latin typeface="Arial" panose="020B0604020202020204" pitchFamily="34" charset="0"/>
              <a:cs typeface="Arial" panose="020B0604020202020204" pitchFamily="34" charset="0"/>
            </a:endParaRPr>
          </a:p>
          <a:p>
            <a:pPr lvl="0" algn="ctr"/>
            <a:endParaRPr lang="en-US" sz="2200" b="1" dirty="0">
              <a:solidFill>
                <a:prstClr val="black"/>
              </a:solidFill>
              <a:latin typeface="Arial" panose="020B0604020202020204" pitchFamily="34" charset="0"/>
              <a:cs typeface="Arial" panose="020B0604020202020204" pitchFamily="34" charset="0"/>
            </a:endParaRPr>
          </a:p>
          <a:p>
            <a:pPr algn="ctr"/>
            <a:endParaRPr kumimoji="0" lang="en-US" sz="2200" b="1"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381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C0FA-B098-E8F6-B2D0-4B7E8B4977B3}"/>
              </a:ext>
            </a:extLst>
          </p:cNvPr>
          <p:cNvSpPr>
            <a:spLocks noGrp="1"/>
          </p:cNvSpPr>
          <p:nvPr>
            <p:ph type="title"/>
          </p:nvPr>
        </p:nvSpPr>
        <p:spPr/>
        <p:txBody>
          <a:bodyPr/>
          <a:lstStyle/>
          <a:p>
            <a:r>
              <a:rPr lang="en-US" dirty="0"/>
              <a:t>Gates as Points</a:t>
            </a:r>
          </a:p>
        </p:txBody>
      </p:sp>
      <p:sp>
        <p:nvSpPr>
          <p:cNvPr id="3" name="Content Placeholder 2">
            <a:extLst>
              <a:ext uri="{FF2B5EF4-FFF2-40B4-BE49-F238E27FC236}">
                <a16:creationId xmlns:a16="http://schemas.microsoft.com/office/drawing/2014/main" id="{D5268285-56C7-2F4C-8F06-79A682844A7F}"/>
              </a:ext>
            </a:extLst>
          </p:cNvPr>
          <p:cNvSpPr>
            <a:spLocks noGrp="1"/>
          </p:cNvSpPr>
          <p:nvPr>
            <p:ph idx="1"/>
          </p:nvPr>
        </p:nvSpPr>
        <p:spPr/>
        <p:txBody>
          <a:bodyPr/>
          <a:lstStyle/>
          <a:p>
            <a:pPr algn="just"/>
            <a:r>
              <a:rPr lang="en-US" b="1" dirty="0"/>
              <a:t>To make the math work out easily, one more simplification:</a:t>
            </a:r>
          </a:p>
          <a:p>
            <a:pPr lvl="1" algn="just"/>
            <a:r>
              <a:rPr lang="en-US" dirty="0"/>
              <a:t>Ignore the physical size of all the gate – pretend </a:t>
            </a:r>
            <a:r>
              <a:rPr lang="en-US" i="1" dirty="0"/>
              <a:t>gates are dimensionless points</a:t>
            </a:r>
          </a:p>
          <a:p>
            <a:pPr lvl="1" algn="just"/>
            <a:r>
              <a:rPr lang="en-US" dirty="0"/>
              <a:t>And, we will </a:t>
            </a:r>
            <a:r>
              <a:rPr lang="en-US" i="1" dirty="0"/>
              <a:t>ignore</a:t>
            </a:r>
            <a:r>
              <a:rPr lang="en-US" dirty="0">
                <a:solidFill>
                  <a:srgbClr val="800000"/>
                </a:solidFill>
              </a:rPr>
              <a:t> </a:t>
            </a:r>
            <a:r>
              <a:rPr lang="en-US" dirty="0"/>
              <a:t>(for now…) constraint that gates can’t go on top of each other</a:t>
            </a:r>
          </a:p>
          <a:p>
            <a:pPr algn="just"/>
            <a:r>
              <a:rPr lang="en-US" b="1" dirty="0"/>
              <a:t>Sounds strange…  Why?</a:t>
            </a:r>
          </a:p>
          <a:p>
            <a:pPr lvl="1" algn="just"/>
            <a:r>
              <a:rPr lang="en-US" dirty="0"/>
              <a:t>Allow us to write a very simple, very elegant “equation” for the placement</a:t>
            </a:r>
          </a:p>
          <a:p>
            <a:pPr lvl="1" algn="just"/>
            <a:r>
              <a:rPr lang="en-US" dirty="0"/>
              <a:t>Allow us to solve the problem very quickly and effectively</a:t>
            </a:r>
          </a:p>
        </p:txBody>
      </p:sp>
    </p:spTree>
    <p:extLst>
      <p:ext uri="{BB962C8B-B14F-4D97-AF65-F5344CB8AC3E}">
        <p14:creationId xmlns:p14="http://schemas.microsoft.com/office/powerpoint/2010/main" val="1227690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99202-88BC-56D2-604D-07528B954C48}"/>
              </a:ext>
            </a:extLst>
          </p:cNvPr>
          <p:cNvSpPr>
            <a:spLocks noGrp="1"/>
          </p:cNvSpPr>
          <p:nvPr>
            <p:ph type="title"/>
          </p:nvPr>
        </p:nvSpPr>
        <p:spPr/>
        <p:txBody>
          <a:bodyPr/>
          <a:lstStyle/>
          <a:p>
            <a:r>
              <a:rPr lang="en-US" dirty="0"/>
              <a:t>Easiest to See with Small Example</a:t>
            </a:r>
          </a:p>
        </p:txBody>
      </p:sp>
      <p:sp>
        <p:nvSpPr>
          <p:cNvPr id="3" name="Content Placeholder 2">
            <a:extLst>
              <a:ext uri="{FF2B5EF4-FFF2-40B4-BE49-F238E27FC236}">
                <a16:creationId xmlns:a16="http://schemas.microsoft.com/office/drawing/2014/main" id="{9F8B5E03-07DC-4EA8-9D75-132CA30E1596}"/>
              </a:ext>
            </a:extLst>
          </p:cNvPr>
          <p:cNvSpPr>
            <a:spLocks noGrp="1"/>
          </p:cNvSpPr>
          <p:nvPr>
            <p:ph idx="1"/>
          </p:nvPr>
        </p:nvSpPr>
        <p:spPr>
          <a:xfrm>
            <a:off x="838200" y="1466849"/>
            <a:ext cx="6589824" cy="4710113"/>
          </a:xfrm>
        </p:spPr>
        <p:txBody>
          <a:bodyPr/>
          <a:lstStyle/>
          <a:p>
            <a:r>
              <a:rPr lang="en-US" b="1" dirty="0"/>
              <a:t>Chip surface is a rectangle</a:t>
            </a:r>
          </a:p>
          <a:p>
            <a:pPr lvl="1"/>
            <a:r>
              <a:rPr lang="en-US" b="1" dirty="0">
                <a:solidFill>
                  <a:srgbClr val="0B4B8E"/>
                </a:solidFill>
              </a:rPr>
              <a:t>X</a:t>
            </a:r>
            <a:r>
              <a:rPr lang="en-US" dirty="0"/>
              <a:t> from 0 to 1; </a:t>
            </a:r>
            <a:r>
              <a:rPr lang="en-US" b="1" dirty="0">
                <a:solidFill>
                  <a:srgbClr val="0B4B8E"/>
                </a:solidFill>
              </a:rPr>
              <a:t>Y</a:t>
            </a:r>
            <a:r>
              <a:rPr lang="en-US" dirty="0"/>
              <a:t> from 0 to 1</a:t>
            </a:r>
          </a:p>
          <a:p>
            <a:pPr lvl="1"/>
            <a:r>
              <a:rPr lang="en-US" dirty="0"/>
              <a:t>This it totally arbitrary, btw</a:t>
            </a:r>
          </a:p>
          <a:p>
            <a:r>
              <a:rPr lang="en-US" b="1" dirty="0">
                <a:solidFill>
                  <a:srgbClr val="0B4B8E"/>
                </a:solidFill>
              </a:rPr>
              <a:t>2</a:t>
            </a:r>
            <a:r>
              <a:rPr lang="en-US" b="1" dirty="0"/>
              <a:t> gate “points”, index </a:t>
            </a:r>
            <a:r>
              <a:rPr lang="en-US" b="1" dirty="0">
                <a:solidFill>
                  <a:srgbClr val="0B4B8E"/>
                </a:solidFill>
              </a:rPr>
              <a:t>1</a:t>
            </a:r>
            <a:r>
              <a:rPr lang="en-US" b="1" dirty="0"/>
              <a:t> and </a:t>
            </a:r>
            <a:r>
              <a:rPr lang="en-US" b="1" dirty="0">
                <a:solidFill>
                  <a:srgbClr val="0B4B8E"/>
                </a:solidFill>
              </a:rPr>
              <a:t>2</a:t>
            </a:r>
          </a:p>
          <a:p>
            <a:r>
              <a:rPr lang="en-US" b="1" dirty="0">
                <a:solidFill>
                  <a:srgbClr val="0B4B8E"/>
                </a:solidFill>
              </a:rPr>
              <a:t>3</a:t>
            </a:r>
            <a:r>
              <a:rPr lang="en-US" b="1" dirty="0"/>
              <a:t> nets, each with a weight</a:t>
            </a:r>
          </a:p>
          <a:p>
            <a:pPr lvl="1"/>
            <a:r>
              <a:rPr lang="en-US" dirty="0"/>
              <a:t>Each net is 2 points to keep manual example small and easy</a:t>
            </a:r>
          </a:p>
          <a:p>
            <a:pPr lvl="1"/>
            <a:r>
              <a:rPr lang="en-US" dirty="0"/>
              <a:t>Weights are </a:t>
            </a:r>
            <a:r>
              <a:rPr lang="en-US" b="1" dirty="0">
                <a:solidFill>
                  <a:srgbClr val="0B4B8E"/>
                </a:solidFill>
              </a:rPr>
              <a:t>1, 2, 4</a:t>
            </a:r>
            <a:r>
              <a:rPr lang="en-US" dirty="0"/>
              <a:t> in diagram</a:t>
            </a:r>
          </a:p>
          <a:p>
            <a:r>
              <a:rPr lang="en-US" b="1" dirty="0">
                <a:solidFill>
                  <a:srgbClr val="0B4B8E"/>
                </a:solidFill>
              </a:rPr>
              <a:t>2</a:t>
            </a:r>
            <a:r>
              <a:rPr lang="en-US" b="1" dirty="0"/>
              <a:t> pads</a:t>
            </a:r>
          </a:p>
          <a:p>
            <a:pPr lvl="1"/>
            <a:r>
              <a:rPr lang="en-US" b="1" dirty="0">
                <a:solidFill>
                  <a:srgbClr val="800000"/>
                </a:solidFill>
              </a:rPr>
              <a:t>Pad</a:t>
            </a:r>
            <a:r>
              <a:rPr lang="en-US" dirty="0">
                <a:solidFill>
                  <a:srgbClr val="800000"/>
                </a:solidFill>
              </a:rPr>
              <a:t> </a:t>
            </a:r>
            <a:r>
              <a:rPr lang="en-US" dirty="0"/>
              <a:t>= </a:t>
            </a:r>
            <a:r>
              <a:rPr lang="en-US" b="1" dirty="0">
                <a:solidFill>
                  <a:srgbClr val="800000"/>
                </a:solidFill>
              </a:rPr>
              <a:t>fixed</a:t>
            </a:r>
            <a:r>
              <a:rPr lang="en-US" dirty="0">
                <a:solidFill>
                  <a:srgbClr val="800000"/>
                </a:solidFill>
              </a:rPr>
              <a:t> </a:t>
            </a:r>
            <a:r>
              <a:rPr lang="en-US" dirty="0"/>
              <a:t>pin (red square) on the edge of the chip.  These do not move.</a:t>
            </a:r>
          </a:p>
          <a:p>
            <a:endParaRPr lang="en-US" dirty="0"/>
          </a:p>
        </p:txBody>
      </p:sp>
      <p:grpSp>
        <p:nvGrpSpPr>
          <p:cNvPr id="20" name="Group 19">
            <a:extLst>
              <a:ext uri="{FF2B5EF4-FFF2-40B4-BE49-F238E27FC236}">
                <a16:creationId xmlns:a16="http://schemas.microsoft.com/office/drawing/2014/main" id="{708FD423-CCB0-252B-92B7-D5C17F9EA8B2}"/>
              </a:ext>
            </a:extLst>
          </p:cNvPr>
          <p:cNvGrpSpPr/>
          <p:nvPr/>
        </p:nvGrpSpPr>
        <p:grpSpPr>
          <a:xfrm>
            <a:off x="6955584" y="1466849"/>
            <a:ext cx="4550615" cy="2865665"/>
            <a:chOff x="351473" y="949008"/>
            <a:chExt cx="3192544" cy="2010445"/>
          </a:xfrm>
        </p:grpSpPr>
        <p:sp>
          <p:nvSpPr>
            <p:cNvPr id="4" name="Line 4">
              <a:extLst>
                <a:ext uri="{FF2B5EF4-FFF2-40B4-BE49-F238E27FC236}">
                  <a16:creationId xmlns:a16="http://schemas.microsoft.com/office/drawing/2014/main" id="{E279FEED-2384-AF2C-F983-E1BD471C3449}"/>
                </a:ext>
              </a:extLst>
            </p:cNvPr>
            <p:cNvSpPr>
              <a:spLocks noChangeShapeType="1"/>
            </p:cNvSpPr>
            <p:nvPr/>
          </p:nvSpPr>
          <p:spPr bwMode="auto">
            <a:xfrm flipH="1">
              <a:off x="1604010" y="1850708"/>
              <a:ext cx="365125" cy="2762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5" name="Rectangle 5">
              <a:extLst>
                <a:ext uri="{FF2B5EF4-FFF2-40B4-BE49-F238E27FC236}">
                  <a16:creationId xmlns:a16="http://schemas.microsoft.com/office/drawing/2014/main" id="{6568F9A6-C095-ABDF-0AFD-22B3B16BAF4D}"/>
                </a:ext>
              </a:extLst>
            </p:cNvPr>
            <p:cNvSpPr>
              <a:spLocks noChangeArrowheads="1"/>
            </p:cNvSpPr>
            <p:nvPr/>
          </p:nvSpPr>
          <p:spPr bwMode="auto">
            <a:xfrm>
              <a:off x="1157267" y="1846988"/>
              <a:ext cx="605040" cy="278903"/>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1</a:t>
              </a:r>
            </a:p>
          </p:txBody>
        </p:sp>
        <p:sp>
          <p:nvSpPr>
            <p:cNvPr id="6" name="Rectangle 6">
              <a:extLst>
                <a:ext uri="{FF2B5EF4-FFF2-40B4-BE49-F238E27FC236}">
                  <a16:creationId xmlns:a16="http://schemas.microsoft.com/office/drawing/2014/main" id="{EBEFFF19-1644-AD3B-256B-B55238288B9C}"/>
                </a:ext>
              </a:extLst>
            </p:cNvPr>
            <p:cNvSpPr>
              <a:spLocks noChangeArrowheads="1"/>
            </p:cNvSpPr>
            <p:nvPr/>
          </p:nvSpPr>
          <p:spPr bwMode="auto">
            <a:xfrm>
              <a:off x="1640929" y="1424549"/>
              <a:ext cx="605040" cy="278903"/>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2</a:t>
              </a:r>
            </a:p>
          </p:txBody>
        </p:sp>
        <p:sp>
          <p:nvSpPr>
            <p:cNvPr id="7" name="Oval 7">
              <a:extLst>
                <a:ext uri="{FF2B5EF4-FFF2-40B4-BE49-F238E27FC236}">
                  <a16:creationId xmlns:a16="http://schemas.microsoft.com/office/drawing/2014/main" id="{F7EEC254-E8E9-1241-0E0F-35F47AB9EE8A}"/>
                </a:ext>
              </a:extLst>
            </p:cNvPr>
            <p:cNvSpPr>
              <a:spLocks noChangeArrowheads="1"/>
            </p:cNvSpPr>
            <p:nvPr/>
          </p:nvSpPr>
          <p:spPr bwMode="auto">
            <a:xfrm>
              <a:off x="1499235" y="2122170"/>
              <a:ext cx="134938" cy="1365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latin typeface="+mj-lt"/>
              </a:endParaRPr>
            </a:p>
          </p:txBody>
        </p:sp>
        <p:sp>
          <p:nvSpPr>
            <p:cNvPr id="8" name="Oval 8">
              <a:extLst>
                <a:ext uri="{FF2B5EF4-FFF2-40B4-BE49-F238E27FC236}">
                  <a16:creationId xmlns:a16="http://schemas.microsoft.com/office/drawing/2014/main" id="{33E9819E-4295-D1C0-C4DA-843EFEEC6D51}"/>
                </a:ext>
              </a:extLst>
            </p:cNvPr>
            <p:cNvSpPr>
              <a:spLocks noChangeArrowheads="1"/>
            </p:cNvSpPr>
            <p:nvPr/>
          </p:nvSpPr>
          <p:spPr bwMode="auto">
            <a:xfrm>
              <a:off x="1923098" y="1699895"/>
              <a:ext cx="134937" cy="1365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latin typeface="+mj-lt"/>
              </a:endParaRPr>
            </a:p>
          </p:txBody>
        </p:sp>
        <p:sp>
          <p:nvSpPr>
            <p:cNvPr id="9" name="Rectangle 9">
              <a:extLst>
                <a:ext uri="{FF2B5EF4-FFF2-40B4-BE49-F238E27FC236}">
                  <a16:creationId xmlns:a16="http://schemas.microsoft.com/office/drawing/2014/main" id="{FE40AE1D-B13D-DF3C-B078-448A06EE2FB9}"/>
                </a:ext>
              </a:extLst>
            </p:cNvPr>
            <p:cNvSpPr>
              <a:spLocks noChangeArrowheads="1"/>
            </p:cNvSpPr>
            <p:nvPr/>
          </p:nvSpPr>
          <p:spPr bwMode="auto">
            <a:xfrm>
              <a:off x="1064260" y="1269683"/>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0" name="Line 10">
              <a:extLst>
                <a:ext uri="{FF2B5EF4-FFF2-40B4-BE49-F238E27FC236}">
                  <a16:creationId xmlns:a16="http://schemas.microsoft.com/office/drawing/2014/main" id="{470A2348-EEA8-76A8-FE68-059482275ACA}"/>
                </a:ext>
              </a:extLst>
            </p:cNvPr>
            <p:cNvSpPr>
              <a:spLocks noChangeShapeType="1"/>
            </p:cNvSpPr>
            <p:nvPr/>
          </p:nvSpPr>
          <p:spPr bwMode="auto">
            <a:xfrm flipH="1" flipV="1">
              <a:off x="2057399" y="1790700"/>
              <a:ext cx="4508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1" name="Line 11">
              <a:extLst>
                <a:ext uri="{FF2B5EF4-FFF2-40B4-BE49-F238E27FC236}">
                  <a16:creationId xmlns:a16="http://schemas.microsoft.com/office/drawing/2014/main" id="{08BDE52D-BF09-B76F-03C9-4D04C28B7263}"/>
                </a:ext>
              </a:extLst>
            </p:cNvPr>
            <p:cNvSpPr>
              <a:spLocks noChangeShapeType="1"/>
            </p:cNvSpPr>
            <p:nvPr/>
          </p:nvSpPr>
          <p:spPr bwMode="auto">
            <a:xfrm flipH="1">
              <a:off x="1080135" y="2292033"/>
              <a:ext cx="465138" cy="39211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2" name="Rectangle 12">
              <a:extLst>
                <a:ext uri="{FF2B5EF4-FFF2-40B4-BE49-F238E27FC236}">
                  <a16:creationId xmlns:a16="http://schemas.microsoft.com/office/drawing/2014/main" id="{31E05262-5105-4175-E5CD-5B24FB665D65}"/>
                </a:ext>
              </a:extLst>
            </p:cNvPr>
            <p:cNvSpPr>
              <a:spLocks noChangeArrowheads="1"/>
            </p:cNvSpPr>
            <p:nvPr/>
          </p:nvSpPr>
          <p:spPr bwMode="auto">
            <a:xfrm>
              <a:off x="2464435" y="185388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3" name="Rectangle 13">
              <a:extLst>
                <a:ext uri="{FF2B5EF4-FFF2-40B4-BE49-F238E27FC236}">
                  <a16:creationId xmlns:a16="http://schemas.microsoft.com/office/drawing/2014/main" id="{70EA37F0-F1D2-D861-BFB3-F8833B361F2F}"/>
                </a:ext>
              </a:extLst>
            </p:cNvPr>
            <p:cNvSpPr>
              <a:spLocks noChangeArrowheads="1"/>
            </p:cNvSpPr>
            <p:nvPr/>
          </p:nvSpPr>
          <p:spPr bwMode="auto">
            <a:xfrm>
              <a:off x="980123" y="259048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4" name="Rectangle 14">
              <a:extLst>
                <a:ext uri="{FF2B5EF4-FFF2-40B4-BE49-F238E27FC236}">
                  <a16:creationId xmlns:a16="http://schemas.microsoft.com/office/drawing/2014/main" id="{63691FC6-3939-3FE2-6845-7735DC200097}"/>
                </a:ext>
              </a:extLst>
            </p:cNvPr>
            <p:cNvSpPr>
              <a:spLocks noChangeArrowheads="1"/>
            </p:cNvSpPr>
            <p:nvPr/>
          </p:nvSpPr>
          <p:spPr bwMode="auto">
            <a:xfrm>
              <a:off x="351473" y="2561908"/>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(0,0)</a:t>
              </a:r>
            </a:p>
          </p:txBody>
        </p:sp>
        <p:sp>
          <p:nvSpPr>
            <p:cNvPr id="15" name="Rectangle 15">
              <a:extLst>
                <a:ext uri="{FF2B5EF4-FFF2-40B4-BE49-F238E27FC236}">
                  <a16:creationId xmlns:a16="http://schemas.microsoft.com/office/drawing/2014/main" id="{EB436B30-174B-CABA-EBB2-23A220D861B6}"/>
                </a:ext>
              </a:extLst>
            </p:cNvPr>
            <p:cNvSpPr>
              <a:spLocks noChangeArrowheads="1"/>
            </p:cNvSpPr>
            <p:nvPr/>
          </p:nvSpPr>
          <p:spPr bwMode="auto">
            <a:xfrm>
              <a:off x="2620010" y="1731645"/>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(1,0.5)</a:t>
              </a:r>
            </a:p>
          </p:txBody>
        </p:sp>
        <p:sp>
          <p:nvSpPr>
            <p:cNvPr id="16" name="Rectangle 17">
              <a:extLst>
                <a:ext uri="{FF2B5EF4-FFF2-40B4-BE49-F238E27FC236}">
                  <a16:creationId xmlns:a16="http://schemas.microsoft.com/office/drawing/2014/main" id="{5424ED95-557F-D7A9-0E52-5BC707270F6E}"/>
                </a:ext>
              </a:extLst>
            </p:cNvPr>
            <p:cNvSpPr>
              <a:spLocks noChangeArrowheads="1"/>
            </p:cNvSpPr>
            <p:nvPr/>
          </p:nvSpPr>
          <p:spPr bwMode="auto">
            <a:xfrm>
              <a:off x="1283335" y="232537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1</a:t>
              </a:r>
            </a:p>
          </p:txBody>
        </p:sp>
        <p:sp>
          <p:nvSpPr>
            <p:cNvPr id="17" name="Rectangle 18">
              <a:extLst>
                <a:ext uri="{FF2B5EF4-FFF2-40B4-BE49-F238E27FC236}">
                  <a16:creationId xmlns:a16="http://schemas.microsoft.com/office/drawing/2014/main" id="{E5B53F0E-2A55-70EF-8E13-22A11F7E8F1D}"/>
                </a:ext>
              </a:extLst>
            </p:cNvPr>
            <p:cNvSpPr>
              <a:spLocks noChangeArrowheads="1"/>
            </p:cNvSpPr>
            <p:nvPr/>
          </p:nvSpPr>
          <p:spPr bwMode="auto">
            <a:xfrm>
              <a:off x="1756410" y="1904683"/>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2</a:t>
              </a:r>
            </a:p>
          </p:txBody>
        </p:sp>
        <p:sp>
          <p:nvSpPr>
            <p:cNvPr id="18" name="Rectangle 19">
              <a:extLst>
                <a:ext uri="{FF2B5EF4-FFF2-40B4-BE49-F238E27FC236}">
                  <a16:creationId xmlns:a16="http://schemas.microsoft.com/office/drawing/2014/main" id="{0EBCC6C3-6AC3-F5CB-5F2A-88942CE6370B}"/>
                </a:ext>
              </a:extLst>
            </p:cNvPr>
            <p:cNvSpPr>
              <a:spLocks noChangeArrowheads="1"/>
            </p:cNvSpPr>
            <p:nvPr/>
          </p:nvSpPr>
          <p:spPr bwMode="auto">
            <a:xfrm>
              <a:off x="2167573" y="1509395"/>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4</a:t>
              </a:r>
            </a:p>
          </p:txBody>
        </p:sp>
        <p:sp>
          <p:nvSpPr>
            <p:cNvPr id="19" name="Rectangle 14">
              <a:extLst>
                <a:ext uri="{FF2B5EF4-FFF2-40B4-BE49-F238E27FC236}">
                  <a16:creationId xmlns:a16="http://schemas.microsoft.com/office/drawing/2014/main" id="{C9E2E1E7-92A8-5624-5AA3-E44AD805BE3E}"/>
                </a:ext>
              </a:extLst>
            </p:cNvPr>
            <p:cNvSpPr>
              <a:spLocks noChangeArrowheads="1"/>
            </p:cNvSpPr>
            <p:nvPr/>
          </p:nvSpPr>
          <p:spPr bwMode="auto">
            <a:xfrm>
              <a:off x="2491423" y="949008"/>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(1,1)</a:t>
              </a:r>
            </a:p>
          </p:txBody>
        </p:sp>
      </p:grpSp>
    </p:spTree>
    <p:extLst>
      <p:ext uri="{BB962C8B-B14F-4D97-AF65-F5344CB8AC3E}">
        <p14:creationId xmlns:p14="http://schemas.microsoft.com/office/powerpoint/2010/main" val="11648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7E0A-FD2F-4F21-CFEB-D346508F3B5A}"/>
              </a:ext>
            </a:extLst>
          </p:cNvPr>
          <p:cNvSpPr>
            <a:spLocks noGrp="1"/>
          </p:cNvSpPr>
          <p:nvPr>
            <p:ph type="title"/>
          </p:nvPr>
        </p:nvSpPr>
        <p:spPr/>
        <p:txBody>
          <a:bodyPr/>
          <a:lstStyle/>
          <a:p>
            <a:r>
              <a:rPr lang="en-US" dirty="0"/>
              <a:t>Easy to Write the Quadratic Wirelength</a:t>
            </a:r>
          </a:p>
        </p:txBody>
      </p:sp>
      <p:sp>
        <p:nvSpPr>
          <p:cNvPr id="4" name="Rectangular Callout 3">
            <a:extLst>
              <a:ext uri="{FF2B5EF4-FFF2-40B4-BE49-F238E27FC236}">
                <a16:creationId xmlns:a16="http://schemas.microsoft.com/office/drawing/2014/main" id="{8732309C-B56A-81FB-A8D2-A9A71B238D53}"/>
              </a:ext>
            </a:extLst>
          </p:cNvPr>
          <p:cNvSpPr/>
          <p:nvPr/>
        </p:nvSpPr>
        <p:spPr bwMode="auto">
          <a:xfrm>
            <a:off x="6440357" y="1958819"/>
            <a:ext cx="3832073" cy="509362"/>
          </a:xfrm>
          <a:prstGeom prst="wedgeRectCallout">
            <a:avLst>
              <a:gd name="adj1" fmla="val -100559"/>
              <a:gd name="adj2" fmla="val 81250"/>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4(</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-1)</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+ 4(</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-0.5)</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5" name="Rectangular Callout 4">
            <a:extLst>
              <a:ext uri="{FF2B5EF4-FFF2-40B4-BE49-F238E27FC236}">
                <a16:creationId xmlns:a16="http://schemas.microsoft.com/office/drawing/2014/main" id="{0885D733-2E9D-798E-6FFA-4FB0D9A77420}"/>
              </a:ext>
            </a:extLst>
          </p:cNvPr>
          <p:cNvSpPr/>
          <p:nvPr/>
        </p:nvSpPr>
        <p:spPr bwMode="auto">
          <a:xfrm>
            <a:off x="5935923" y="3165822"/>
            <a:ext cx="4336507" cy="509361"/>
          </a:xfrm>
          <a:prstGeom prst="wedgeRectCallout">
            <a:avLst>
              <a:gd name="adj1" fmla="val -94038"/>
              <a:gd name="adj2" fmla="val -12702"/>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2(</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+ 2(</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6" name="Rectangular Callout 5">
            <a:extLst>
              <a:ext uri="{FF2B5EF4-FFF2-40B4-BE49-F238E27FC236}">
                <a16:creationId xmlns:a16="http://schemas.microsoft.com/office/drawing/2014/main" id="{7A01DF68-2A7F-3BC0-C1CD-04CD71567E76}"/>
              </a:ext>
            </a:extLst>
          </p:cNvPr>
          <p:cNvSpPr/>
          <p:nvPr/>
        </p:nvSpPr>
        <p:spPr bwMode="auto">
          <a:xfrm>
            <a:off x="5586074" y="4313003"/>
            <a:ext cx="4670084" cy="509361"/>
          </a:xfrm>
          <a:prstGeom prst="wedgeRectCallout">
            <a:avLst>
              <a:gd name="adj1" fmla="val -98575"/>
              <a:gd name="adj2" fmla="val -95000"/>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1(</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x1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0</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 + 1(</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y1</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0" dirty="0">
                <a:ln>
                  <a:noFill/>
                </a:ln>
                <a:solidFill>
                  <a:srgbClr val="0B4B8E"/>
                </a:solidFill>
                <a:effectLst/>
                <a:latin typeface="Arial" panose="020B0604020202020204" pitchFamily="34" charset="0"/>
                <a:cs typeface="Arial" panose="020B0604020202020204" pitchFamily="34" charset="0"/>
              </a:rPr>
              <a:t>0</a:t>
            </a:r>
            <a:r>
              <a:rPr kumimoji="0" lang="en-US" sz="240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sz="2400" u="none" strike="noStrike" cap="none" normalizeH="0" baseline="30000" dirty="0">
                <a:ln>
                  <a:noFill/>
                </a:ln>
                <a:solidFill>
                  <a:schemeClr val="tx1"/>
                </a:solidFill>
                <a:effectLst/>
                <a:latin typeface="Arial" panose="020B0604020202020204" pitchFamily="34" charset="0"/>
                <a:cs typeface="Arial" panose="020B0604020202020204" pitchFamily="34" charset="0"/>
              </a:rPr>
              <a:t>2</a:t>
            </a:r>
          </a:p>
        </p:txBody>
      </p:sp>
      <p:sp>
        <p:nvSpPr>
          <p:cNvPr id="7" name="Line 4">
            <a:extLst>
              <a:ext uri="{FF2B5EF4-FFF2-40B4-BE49-F238E27FC236}">
                <a16:creationId xmlns:a16="http://schemas.microsoft.com/office/drawing/2014/main" id="{421A9E2E-11AE-81F2-FE23-C00728686524}"/>
              </a:ext>
            </a:extLst>
          </p:cNvPr>
          <p:cNvSpPr>
            <a:spLocks noChangeShapeType="1"/>
          </p:cNvSpPr>
          <p:nvPr/>
        </p:nvSpPr>
        <p:spPr bwMode="auto">
          <a:xfrm flipH="1">
            <a:off x="3524402" y="2957947"/>
            <a:ext cx="467822" cy="353918"/>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9" name="Rectangle 6">
            <a:extLst>
              <a:ext uri="{FF2B5EF4-FFF2-40B4-BE49-F238E27FC236}">
                <a16:creationId xmlns:a16="http://schemas.microsoft.com/office/drawing/2014/main" id="{A7ACB9F3-CA8E-22B9-82F0-03AA751053A1}"/>
              </a:ext>
            </a:extLst>
          </p:cNvPr>
          <p:cNvSpPr>
            <a:spLocks noChangeArrowheads="1"/>
          </p:cNvSpPr>
          <p:nvPr/>
        </p:nvSpPr>
        <p:spPr bwMode="auto">
          <a:xfrm>
            <a:off x="2994918" y="2220437"/>
            <a:ext cx="174246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2: (x2, y2)</a:t>
            </a:r>
          </a:p>
        </p:txBody>
      </p:sp>
      <p:sp>
        <p:nvSpPr>
          <p:cNvPr id="10" name="Oval 7">
            <a:extLst>
              <a:ext uri="{FF2B5EF4-FFF2-40B4-BE49-F238E27FC236}">
                <a16:creationId xmlns:a16="http://schemas.microsoft.com/office/drawing/2014/main" id="{7C6ACE19-38F8-EEA0-1E24-92721A320B24}"/>
              </a:ext>
            </a:extLst>
          </p:cNvPr>
          <p:cNvSpPr>
            <a:spLocks noChangeArrowheads="1"/>
          </p:cNvSpPr>
          <p:nvPr/>
        </p:nvSpPr>
        <p:spPr bwMode="auto">
          <a:xfrm>
            <a:off x="3390158" y="3305762"/>
            <a:ext cx="172891" cy="1749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solidFill>
                <a:srgbClr val="0432FF"/>
              </a:solidFill>
              <a:latin typeface="+mj-lt"/>
            </a:endParaRPr>
          </a:p>
        </p:txBody>
      </p:sp>
      <p:sp>
        <p:nvSpPr>
          <p:cNvPr id="11" name="Oval 8">
            <a:extLst>
              <a:ext uri="{FF2B5EF4-FFF2-40B4-BE49-F238E27FC236}">
                <a16:creationId xmlns:a16="http://schemas.microsoft.com/office/drawing/2014/main" id="{DFFC2D2B-D062-B63A-59DC-6BA0550809E3}"/>
              </a:ext>
            </a:extLst>
          </p:cNvPr>
          <p:cNvSpPr>
            <a:spLocks noChangeArrowheads="1"/>
          </p:cNvSpPr>
          <p:nvPr/>
        </p:nvSpPr>
        <p:spPr bwMode="auto">
          <a:xfrm>
            <a:off x="3933239" y="2764716"/>
            <a:ext cx="172890" cy="174925"/>
          </a:xfrm>
          <a:prstGeom prst="ellipse">
            <a:avLst/>
          </a:prstGeom>
          <a:solidFill>
            <a:srgbClr val="0432FF"/>
          </a:solidFill>
          <a:ln w="12700">
            <a:noFill/>
            <a:round/>
            <a:headEnd/>
            <a:tailEnd/>
          </a:ln>
          <a:effectLst/>
        </p:spPr>
        <p:txBody>
          <a:bodyPr wrap="none" anchor="ctr">
            <a:prstTxWarp prst="textNoShape">
              <a:avLst/>
            </a:prstTxWarp>
          </a:bodyPr>
          <a:lstStyle/>
          <a:p>
            <a:endParaRPr lang="en-US" sz="2000" b="1" dirty="0">
              <a:solidFill>
                <a:srgbClr val="0432FF"/>
              </a:solidFill>
              <a:latin typeface="+mj-lt"/>
            </a:endParaRPr>
          </a:p>
        </p:txBody>
      </p:sp>
      <p:sp>
        <p:nvSpPr>
          <p:cNvPr id="12" name="Rectangle 9">
            <a:extLst>
              <a:ext uri="{FF2B5EF4-FFF2-40B4-BE49-F238E27FC236}">
                <a16:creationId xmlns:a16="http://schemas.microsoft.com/office/drawing/2014/main" id="{53A016D6-6F45-1967-006C-A34E91AD1CBB}"/>
              </a:ext>
            </a:extLst>
          </p:cNvPr>
          <p:cNvSpPr>
            <a:spLocks noChangeArrowheads="1"/>
          </p:cNvSpPr>
          <p:nvPr/>
        </p:nvSpPr>
        <p:spPr bwMode="auto">
          <a:xfrm>
            <a:off x="2832839" y="2213500"/>
            <a:ext cx="1936376" cy="1848913"/>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3" name="Line 10">
            <a:extLst>
              <a:ext uri="{FF2B5EF4-FFF2-40B4-BE49-F238E27FC236}">
                <a16:creationId xmlns:a16="http://schemas.microsoft.com/office/drawing/2014/main" id="{49D6A2DD-CAF5-3353-B75A-62C0FD38629E}"/>
              </a:ext>
            </a:extLst>
          </p:cNvPr>
          <p:cNvSpPr>
            <a:spLocks noChangeShapeType="1"/>
          </p:cNvSpPr>
          <p:nvPr/>
        </p:nvSpPr>
        <p:spPr bwMode="auto">
          <a:xfrm flipH="1" flipV="1">
            <a:off x="4105314" y="2881061"/>
            <a:ext cx="577657" cy="26848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4" name="Line 11">
            <a:extLst>
              <a:ext uri="{FF2B5EF4-FFF2-40B4-BE49-F238E27FC236}">
                <a16:creationId xmlns:a16="http://schemas.microsoft.com/office/drawing/2014/main" id="{6109BE46-2EEF-B71A-F0DF-4174B2908C51}"/>
              </a:ext>
            </a:extLst>
          </p:cNvPr>
          <p:cNvSpPr>
            <a:spLocks noChangeShapeType="1"/>
          </p:cNvSpPr>
          <p:nvPr/>
        </p:nvSpPr>
        <p:spPr bwMode="auto">
          <a:xfrm flipH="1">
            <a:off x="2853179" y="3523402"/>
            <a:ext cx="595965" cy="50240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5" name="Rectangle 12">
            <a:extLst>
              <a:ext uri="{FF2B5EF4-FFF2-40B4-BE49-F238E27FC236}">
                <a16:creationId xmlns:a16="http://schemas.microsoft.com/office/drawing/2014/main" id="{8E79D37F-AFB0-AE90-2E31-9E6E65037EE4}"/>
              </a:ext>
            </a:extLst>
          </p:cNvPr>
          <p:cNvSpPr>
            <a:spLocks noChangeArrowheads="1"/>
          </p:cNvSpPr>
          <p:nvPr/>
        </p:nvSpPr>
        <p:spPr bwMode="auto">
          <a:xfrm>
            <a:off x="4626835" y="2962015"/>
            <a:ext cx="264421" cy="309169"/>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6" name="Rectangle 13">
            <a:extLst>
              <a:ext uri="{FF2B5EF4-FFF2-40B4-BE49-F238E27FC236}">
                <a16:creationId xmlns:a16="http://schemas.microsoft.com/office/drawing/2014/main" id="{A69BBA35-BAC9-F528-61E0-BA0095A9E59A}"/>
              </a:ext>
            </a:extLst>
          </p:cNvPr>
          <p:cNvSpPr>
            <a:spLocks noChangeArrowheads="1"/>
          </p:cNvSpPr>
          <p:nvPr/>
        </p:nvSpPr>
        <p:spPr bwMode="auto">
          <a:xfrm>
            <a:off x="2725037" y="3905795"/>
            <a:ext cx="264421" cy="309169"/>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mj-lt"/>
            </a:endParaRPr>
          </a:p>
        </p:txBody>
      </p:sp>
      <p:sp>
        <p:nvSpPr>
          <p:cNvPr id="17" name="Rectangle 14">
            <a:extLst>
              <a:ext uri="{FF2B5EF4-FFF2-40B4-BE49-F238E27FC236}">
                <a16:creationId xmlns:a16="http://schemas.microsoft.com/office/drawing/2014/main" id="{9F4FAC4F-AFB6-6055-5E91-15551FE2CC69}"/>
              </a:ext>
            </a:extLst>
          </p:cNvPr>
          <p:cNvSpPr>
            <a:spLocks noChangeArrowheads="1"/>
          </p:cNvSpPr>
          <p:nvPr/>
        </p:nvSpPr>
        <p:spPr bwMode="auto">
          <a:xfrm>
            <a:off x="1919570" y="3869183"/>
            <a:ext cx="909834"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(0,0)</a:t>
            </a:r>
          </a:p>
        </p:txBody>
      </p:sp>
      <p:sp>
        <p:nvSpPr>
          <p:cNvPr id="18" name="Rectangle 15">
            <a:extLst>
              <a:ext uri="{FF2B5EF4-FFF2-40B4-BE49-F238E27FC236}">
                <a16:creationId xmlns:a16="http://schemas.microsoft.com/office/drawing/2014/main" id="{A34DC824-0EF5-C13B-2E02-E02623013C60}"/>
              </a:ext>
            </a:extLst>
          </p:cNvPr>
          <p:cNvSpPr>
            <a:spLocks noChangeArrowheads="1"/>
          </p:cNvSpPr>
          <p:nvPr/>
        </p:nvSpPr>
        <p:spPr bwMode="auto">
          <a:xfrm>
            <a:off x="4826168" y="2805396"/>
            <a:ext cx="1183898"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(1,0.5)</a:t>
            </a:r>
          </a:p>
        </p:txBody>
      </p:sp>
      <p:sp>
        <p:nvSpPr>
          <p:cNvPr id="19" name="Rectangle 17">
            <a:extLst>
              <a:ext uri="{FF2B5EF4-FFF2-40B4-BE49-F238E27FC236}">
                <a16:creationId xmlns:a16="http://schemas.microsoft.com/office/drawing/2014/main" id="{45AF787F-16DD-D938-9903-2DFA6A0ED240}"/>
              </a:ext>
            </a:extLst>
          </p:cNvPr>
          <p:cNvSpPr>
            <a:spLocks noChangeArrowheads="1"/>
          </p:cNvSpPr>
          <p:nvPr/>
        </p:nvSpPr>
        <p:spPr bwMode="auto">
          <a:xfrm>
            <a:off x="3224801" y="3631092"/>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1</a:t>
            </a:r>
          </a:p>
        </p:txBody>
      </p:sp>
      <p:sp>
        <p:nvSpPr>
          <p:cNvPr id="20" name="Rectangle 18">
            <a:extLst>
              <a:ext uri="{FF2B5EF4-FFF2-40B4-BE49-F238E27FC236}">
                <a16:creationId xmlns:a16="http://schemas.microsoft.com/office/drawing/2014/main" id="{5EF7F9C7-C148-F80D-D3D2-3255FA0AF21B}"/>
              </a:ext>
            </a:extLst>
          </p:cNvPr>
          <p:cNvSpPr>
            <a:spLocks noChangeArrowheads="1"/>
          </p:cNvSpPr>
          <p:nvPr/>
        </p:nvSpPr>
        <p:spPr bwMode="auto">
          <a:xfrm>
            <a:off x="3719667" y="3027103"/>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2</a:t>
            </a:r>
          </a:p>
        </p:txBody>
      </p:sp>
      <p:sp>
        <p:nvSpPr>
          <p:cNvPr id="21" name="Rectangle 19">
            <a:extLst>
              <a:ext uri="{FF2B5EF4-FFF2-40B4-BE49-F238E27FC236}">
                <a16:creationId xmlns:a16="http://schemas.microsoft.com/office/drawing/2014/main" id="{F7DD6983-07C4-9EC4-5328-390A1CC93FD3}"/>
              </a:ext>
            </a:extLst>
          </p:cNvPr>
          <p:cNvSpPr>
            <a:spLocks noChangeArrowheads="1"/>
          </p:cNvSpPr>
          <p:nvPr/>
        </p:nvSpPr>
        <p:spPr bwMode="auto">
          <a:xfrm>
            <a:off x="4246476" y="2520635"/>
            <a:ext cx="416906"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mj-lt"/>
              </a:rPr>
              <a:t>4</a:t>
            </a:r>
          </a:p>
        </p:txBody>
      </p:sp>
      <p:sp>
        <p:nvSpPr>
          <p:cNvPr id="22" name="Rectangle 14">
            <a:extLst>
              <a:ext uri="{FF2B5EF4-FFF2-40B4-BE49-F238E27FC236}">
                <a16:creationId xmlns:a16="http://schemas.microsoft.com/office/drawing/2014/main" id="{9395E267-021C-CB72-4822-F9128F0344FC}"/>
              </a:ext>
            </a:extLst>
          </p:cNvPr>
          <p:cNvSpPr>
            <a:spLocks noChangeArrowheads="1"/>
          </p:cNvSpPr>
          <p:nvPr/>
        </p:nvSpPr>
        <p:spPr bwMode="auto">
          <a:xfrm>
            <a:off x="4661414" y="1802630"/>
            <a:ext cx="909834" cy="50936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mj-lt"/>
              </a:rPr>
              <a:t>(1,1)</a:t>
            </a:r>
          </a:p>
        </p:txBody>
      </p:sp>
      <p:sp>
        <p:nvSpPr>
          <p:cNvPr id="26" name="TextBox 25">
            <a:extLst>
              <a:ext uri="{FF2B5EF4-FFF2-40B4-BE49-F238E27FC236}">
                <a16:creationId xmlns:a16="http://schemas.microsoft.com/office/drawing/2014/main" id="{B01539B5-8B1E-E728-AB0F-581A61DCD5E3}"/>
              </a:ext>
            </a:extLst>
          </p:cNvPr>
          <p:cNvSpPr txBox="1"/>
          <p:nvPr/>
        </p:nvSpPr>
        <p:spPr>
          <a:xfrm>
            <a:off x="838200" y="5265300"/>
            <a:ext cx="10515599" cy="523220"/>
          </a:xfrm>
          <a:prstGeom prst="rect">
            <a:avLst/>
          </a:prstGeom>
          <a:solidFill>
            <a:srgbClr val="FCFEB9"/>
          </a:solidFill>
        </p:spPr>
        <p:txBody>
          <a:bodyPr wrap="square" rtlCol="0">
            <a:spAutoFit/>
          </a:bodyPr>
          <a:lstStyle/>
          <a:p>
            <a:pPr algn="ctr"/>
            <a:r>
              <a:rPr lang="en-US" sz="2800" dirty="0">
                <a:latin typeface="Arial" panose="020B0604020202020204" pitchFamily="34" charset="0"/>
                <a:cs typeface="Arial" panose="020B0604020202020204" pitchFamily="34" charset="0"/>
              </a:rPr>
              <a:t>Next step: How do we optimize this equation?</a:t>
            </a:r>
            <a:endParaRPr lang="en-US" sz="2800" dirty="0">
              <a:solidFill>
                <a:srgbClr val="800000"/>
              </a:solidFill>
              <a:latin typeface="Arial" panose="020B0604020202020204" pitchFamily="34" charset="0"/>
              <a:cs typeface="Arial" panose="020B0604020202020204" pitchFamily="34" charset="0"/>
            </a:endParaRPr>
          </a:p>
        </p:txBody>
      </p:sp>
      <p:sp>
        <p:nvSpPr>
          <p:cNvPr id="8" name="Rectangle 5">
            <a:extLst>
              <a:ext uri="{FF2B5EF4-FFF2-40B4-BE49-F238E27FC236}">
                <a16:creationId xmlns:a16="http://schemas.microsoft.com/office/drawing/2014/main" id="{A72588D3-0B93-F9E4-F39F-5AD9B3328294}"/>
              </a:ext>
            </a:extLst>
          </p:cNvPr>
          <p:cNvSpPr>
            <a:spLocks noChangeArrowheads="1"/>
          </p:cNvSpPr>
          <p:nvPr/>
        </p:nvSpPr>
        <p:spPr bwMode="auto">
          <a:xfrm>
            <a:off x="1827296" y="2818847"/>
            <a:ext cx="1742466" cy="397545"/>
          </a:xfrm>
          <a:prstGeom prst="rect">
            <a:avLst/>
          </a:prstGeom>
          <a:solidFill>
            <a:schemeClr val="bg1"/>
          </a:solid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0432FF"/>
                </a:solidFill>
                <a:effectLst/>
                <a:uLnTx/>
                <a:uFillTx/>
                <a:latin typeface="+mj-lt"/>
              </a:rPr>
              <a:t>Gate 1: (x1</a:t>
            </a:r>
            <a:r>
              <a:rPr kumimoji="0" lang="en-US" sz="2000" b="1" u="none" strike="noStrike" kern="0" cap="none" spc="0" normalizeH="0" baseline="0" noProof="0">
                <a:ln>
                  <a:noFill/>
                </a:ln>
                <a:solidFill>
                  <a:srgbClr val="0432FF"/>
                </a:solidFill>
                <a:effectLst/>
                <a:uLnTx/>
                <a:uFillTx/>
                <a:latin typeface="+mj-lt"/>
              </a:rPr>
              <a:t>,</a:t>
            </a:r>
            <a:r>
              <a:rPr kumimoji="0" lang="en-US" sz="2000" b="1" u="none" strike="noStrike" kern="0" cap="none" spc="0" normalizeH="0" noProof="0">
                <a:ln>
                  <a:noFill/>
                </a:ln>
                <a:solidFill>
                  <a:srgbClr val="0432FF"/>
                </a:solidFill>
                <a:effectLst/>
                <a:uLnTx/>
                <a:uFillTx/>
                <a:latin typeface="+mj-lt"/>
              </a:rPr>
              <a:t> y1</a:t>
            </a:r>
            <a:r>
              <a:rPr kumimoji="0" lang="en-US" sz="2000" b="1" u="none" strike="noStrike" kern="0" cap="none" spc="0" normalizeH="0" baseline="0" noProof="0">
                <a:ln>
                  <a:noFill/>
                </a:ln>
                <a:solidFill>
                  <a:srgbClr val="0432FF"/>
                </a:solidFill>
                <a:effectLst/>
                <a:uLnTx/>
                <a:uFillTx/>
                <a:latin typeface="+mj-lt"/>
              </a:rPr>
              <a:t>)</a:t>
            </a:r>
            <a:endParaRPr kumimoji="0" lang="en-US" sz="2000" b="1" u="none" strike="noStrike" kern="0" cap="none" spc="0" normalizeH="0" baseline="0" noProof="0" dirty="0">
              <a:ln>
                <a:noFill/>
              </a:ln>
              <a:solidFill>
                <a:srgbClr val="0432FF"/>
              </a:solidFill>
              <a:effectLst/>
              <a:uLnTx/>
              <a:uFillTx/>
              <a:latin typeface="+mj-lt"/>
            </a:endParaRPr>
          </a:p>
        </p:txBody>
      </p:sp>
    </p:spTree>
    <p:extLst>
      <p:ext uri="{BB962C8B-B14F-4D97-AF65-F5344CB8AC3E}">
        <p14:creationId xmlns:p14="http://schemas.microsoft.com/office/powerpoint/2010/main" val="3576059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7BA7733-4369-79A2-DF1C-33CAFD904B47}"/>
              </a:ext>
            </a:extLst>
          </p:cNvPr>
          <p:cNvSpPr/>
          <p:nvPr/>
        </p:nvSpPr>
        <p:spPr>
          <a:xfrm>
            <a:off x="838200" y="2894120"/>
            <a:ext cx="10515600" cy="335576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702396-7B9A-C593-BA2A-AA67E2AF52FE}"/>
              </a:ext>
            </a:extLst>
          </p:cNvPr>
          <p:cNvSpPr>
            <a:spLocks noGrp="1"/>
          </p:cNvSpPr>
          <p:nvPr>
            <p:ph type="title"/>
          </p:nvPr>
        </p:nvSpPr>
        <p:spPr/>
        <p:txBody>
          <a:bodyPr/>
          <a:lstStyle/>
          <a:p>
            <a:r>
              <a:rPr lang="en-US" dirty="0"/>
              <a:t>How Do We Minimize This?</a:t>
            </a:r>
          </a:p>
        </p:txBody>
      </p:sp>
      <p:sp>
        <p:nvSpPr>
          <p:cNvPr id="3" name="Content Placeholder 2">
            <a:extLst>
              <a:ext uri="{FF2B5EF4-FFF2-40B4-BE49-F238E27FC236}">
                <a16:creationId xmlns:a16="http://schemas.microsoft.com/office/drawing/2014/main" id="{50BEAEBA-EA1A-1AD9-EA7D-7AF8ECABF47E}"/>
              </a:ext>
            </a:extLst>
          </p:cNvPr>
          <p:cNvSpPr>
            <a:spLocks noGrp="1"/>
          </p:cNvSpPr>
          <p:nvPr>
            <p:ph idx="1"/>
          </p:nvPr>
        </p:nvSpPr>
        <p:spPr/>
        <p:txBody>
          <a:bodyPr/>
          <a:lstStyle/>
          <a:p>
            <a:r>
              <a:rPr lang="en-US" b="1" dirty="0"/>
              <a:t>Basic calculus! </a:t>
            </a:r>
            <a:r>
              <a:rPr lang="en-US" b="1" dirty="0">
                <a:solidFill>
                  <a:srgbClr val="FF0000"/>
                </a:solidFill>
              </a:rPr>
              <a:t>Differentiate, set derivative to 0, then solve!</a:t>
            </a:r>
          </a:p>
          <a:p>
            <a:pPr lvl="1"/>
            <a:r>
              <a:rPr lang="en-US" dirty="0"/>
              <a:t>But this is multiple variables?  So, we do </a:t>
            </a:r>
            <a:r>
              <a:rPr lang="en-US" i="1" dirty="0">
                <a:solidFill>
                  <a:srgbClr val="000000"/>
                </a:solidFill>
              </a:rPr>
              <a:t>partial derivatives</a:t>
            </a:r>
            <a:r>
              <a:rPr lang="en-US" dirty="0"/>
              <a:t>, set each to 0, solve x and y independently!</a:t>
            </a:r>
          </a:p>
          <a:p>
            <a:endParaRPr lang="en-US" dirty="0"/>
          </a:p>
        </p:txBody>
      </p:sp>
      <p:grpSp>
        <p:nvGrpSpPr>
          <p:cNvPr id="13" name="Group 12">
            <a:extLst>
              <a:ext uri="{FF2B5EF4-FFF2-40B4-BE49-F238E27FC236}">
                <a16:creationId xmlns:a16="http://schemas.microsoft.com/office/drawing/2014/main" id="{45DD5832-A132-56EA-641E-CEC61254AB4C}"/>
              </a:ext>
            </a:extLst>
          </p:cNvPr>
          <p:cNvGrpSpPr/>
          <p:nvPr/>
        </p:nvGrpSpPr>
        <p:grpSpPr>
          <a:xfrm>
            <a:off x="1021990" y="3014710"/>
            <a:ext cx="10148020" cy="2805093"/>
            <a:chOff x="107950" y="1905000"/>
            <a:chExt cx="8572705" cy="2369648"/>
          </a:xfrm>
        </p:grpSpPr>
        <p:sp>
          <p:nvSpPr>
            <p:cNvPr id="4" name="TextBox 3">
              <a:extLst>
                <a:ext uri="{FF2B5EF4-FFF2-40B4-BE49-F238E27FC236}">
                  <a16:creationId xmlns:a16="http://schemas.microsoft.com/office/drawing/2014/main" id="{C7658CC2-4E10-70C8-D779-6CE83D0203F8}"/>
                </a:ext>
              </a:extLst>
            </p:cNvPr>
            <p:cNvSpPr txBox="1"/>
            <p:nvPr/>
          </p:nvSpPr>
          <p:spPr>
            <a:xfrm>
              <a:off x="107950" y="1905000"/>
              <a:ext cx="3865051" cy="337999"/>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Q(X):</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5" name="TextBox 4">
              <a:extLst>
                <a:ext uri="{FF2B5EF4-FFF2-40B4-BE49-F238E27FC236}">
                  <a16:creationId xmlns:a16="http://schemas.microsoft.com/office/drawing/2014/main" id="{0D50B564-F88F-7B36-3AFD-A6C3377CFAC1}"/>
                </a:ext>
              </a:extLst>
            </p:cNvPr>
            <p:cNvSpPr txBox="1"/>
            <p:nvPr/>
          </p:nvSpPr>
          <p:spPr>
            <a:xfrm>
              <a:off x="4635500" y="1905000"/>
              <a:ext cx="4045155" cy="337999"/>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Q(Y):</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6" name="TextBox 5">
              <a:extLst>
                <a:ext uri="{FF2B5EF4-FFF2-40B4-BE49-F238E27FC236}">
                  <a16:creationId xmlns:a16="http://schemas.microsoft.com/office/drawing/2014/main" id="{DDF4CBDE-F0A3-83D7-FC3B-BA959E02562F}"/>
                </a:ext>
              </a:extLst>
            </p:cNvPr>
            <p:cNvSpPr txBox="1"/>
            <p:nvPr/>
          </p:nvSpPr>
          <p:spPr>
            <a:xfrm>
              <a:off x="374650" y="3676650"/>
              <a:ext cx="3366720"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∂Q/∂x2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8(</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dirty="0">
                  <a:solidFill>
                    <a:srgbClr val="000000"/>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+ 4(</a:t>
              </a:r>
              <a:r>
                <a:rPr lang="en-US" sz="2000" b="1" dirty="0">
                  <a:solidFill>
                    <a:srgbClr val="0B4B8E"/>
                  </a:solidFill>
                  <a:latin typeface="Arial" panose="020B0604020202020204" pitchFamily="34" charset="0"/>
                  <a:cs typeface="Arial" panose="020B0604020202020204" pitchFamily="34" charset="0"/>
                </a:rPr>
                <a:t>x2-x1</a:t>
              </a:r>
              <a:r>
                <a:rPr lang="en-US" sz="2000" dirty="0">
                  <a:latin typeface="Arial" panose="020B0604020202020204" pitchFamily="34" charset="0"/>
                  <a:cs typeface="Arial" panose="020B0604020202020204" pitchFamily="34" charset="0"/>
                </a:rPr>
                <a:t>) + 0</a:t>
              </a:r>
            </a:p>
            <a:p>
              <a:r>
                <a:rPr lang="en-US" sz="2000" dirty="0">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 + 12 </a:t>
              </a:r>
              <a:r>
                <a:rPr lang="en-US" sz="2000" b="1" dirty="0">
                  <a:solidFill>
                    <a:srgbClr val="0B4B8E"/>
                  </a:solidFill>
                  <a:latin typeface="Arial" panose="020B0604020202020204" pitchFamily="34" charset="0"/>
                  <a:cs typeface="Arial" panose="020B0604020202020204" pitchFamily="34" charset="0"/>
                </a:rPr>
                <a:t>x2</a:t>
              </a:r>
              <a:r>
                <a:rPr lang="en-US" sz="2000"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- 8 = 0  </a:t>
              </a:r>
            </a:p>
          </p:txBody>
        </p:sp>
        <p:grpSp>
          <p:nvGrpSpPr>
            <p:cNvPr id="7" name="Group 6">
              <a:extLst>
                <a:ext uri="{FF2B5EF4-FFF2-40B4-BE49-F238E27FC236}">
                  <a16:creationId xmlns:a16="http://schemas.microsoft.com/office/drawing/2014/main" id="{FBE37CDA-D971-2FF7-7B6B-756756D21776}"/>
                </a:ext>
              </a:extLst>
            </p:cNvPr>
            <p:cNvGrpSpPr/>
            <p:nvPr/>
          </p:nvGrpSpPr>
          <p:grpSpPr>
            <a:xfrm>
              <a:off x="400050" y="2400300"/>
              <a:ext cx="3450679" cy="1118698"/>
              <a:chOff x="400050" y="2400300"/>
              <a:chExt cx="3450679" cy="1118698"/>
            </a:xfrm>
          </p:grpSpPr>
          <p:sp>
            <p:nvSpPr>
              <p:cNvPr id="8" name="Down Arrow 7">
                <a:extLst>
                  <a:ext uri="{FF2B5EF4-FFF2-40B4-BE49-F238E27FC236}">
                    <a16:creationId xmlns:a16="http://schemas.microsoft.com/office/drawing/2014/main" id="{9D25B0AA-C368-7602-2592-73D257315E82}"/>
                  </a:ext>
                </a:extLst>
              </p:cNvPr>
              <p:cNvSpPr/>
              <p:nvPr/>
            </p:nvSpPr>
            <p:spPr bwMode="auto">
              <a:xfrm>
                <a:off x="1676400" y="24003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63818DE-E43A-A511-46D6-B8EC94744BB0}"/>
                  </a:ext>
                </a:extLst>
              </p:cNvPr>
              <p:cNvSpPr txBox="1"/>
              <p:nvPr/>
            </p:nvSpPr>
            <p:spPr>
              <a:xfrm>
                <a:off x="400050" y="2921000"/>
                <a:ext cx="3450679"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∂Q/∂x1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+ 4(</a:t>
                </a:r>
                <a:r>
                  <a:rPr lang="en-US" sz="2000" b="1" dirty="0">
                    <a:solidFill>
                      <a:srgbClr val="0B4B8E"/>
                    </a:solidFill>
                    <a:latin typeface="Arial" panose="020B0604020202020204" pitchFamily="34" charset="0"/>
                    <a:cs typeface="Arial" panose="020B0604020202020204" pitchFamily="34" charset="0"/>
                  </a:rPr>
                  <a:t>x2-x1)</a:t>
                </a:r>
                <a:r>
                  <a:rPr lang="en-US" sz="2000" dirty="0">
                    <a:latin typeface="Arial" panose="020B0604020202020204" pitchFamily="34" charset="0"/>
                    <a:cs typeface="Arial" panose="020B0604020202020204" pitchFamily="34" charset="0"/>
                  </a:rPr>
                  <a:t>(-1) + 2(</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p>
              <a:p>
                <a:pPr>
                  <a:tabLst>
                    <a:tab pos="914400" algn="l"/>
                  </a:tabLst>
                </a:pPr>
                <a:r>
                  <a:rPr lang="en-US" sz="2000" dirty="0">
                    <a:solidFill>
                      <a:prstClr val="black"/>
                    </a:solidFill>
                    <a:latin typeface="Arial" panose="020B0604020202020204" pitchFamily="34" charset="0"/>
                    <a:cs typeface="Arial" panose="020B0604020202020204" pitchFamily="34" charset="0"/>
                  </a:rPr>
                  <a:t>        	=  6 </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x2</a:t>
                </a:r>
                <a:r>
                  <a:rPr lang="en-US" sz="2000" dirty="0">
                    <a:solidFill>
                      <a:srgbClr val="0B4B8E"/>
                    </a:solidFill>
                    <a:latin typeface="Arial" panose="020B0604020202020204" pitchFamily="34" charset="0"/>
                    <a:cs typeface="Arial" panose="020B0604020202020204" pitchFamily="34" charset="0"/>
                  </a:rPr>
                  <a:t> </a:t>
                </a:r>
                <a:r>
                  <a:rPr lang="en-US" sz="2000" dirty="0">
                    <a:solidFill>
                      <a:prstClr val="black"/>
                    </a:solidFill>
                    <a:latin typeface="Arial" panose="020B0604020202020204" pitchFamily="34" charset="0"/>
                    <a:cs typeface="Arial" panose="020B0604020202020204" pitchFamily="34" charset="0"/>
                  </a:rPr>
                  <a:t>= 0  </a:t>
                </a:r>
                <a:r>
                  <a:rPr lang="en-US" sz="2000" b="1"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94A9CD9D-9329-66CA-68B6-EEF5AA64D6B5}"/>
                </a:ext>
              </a:extLst>
            </p:cNvPr>
            <p:cNvSpPr txBox="1"/>
            <p:nvPr/>
          </p:nvSpPr>
          <p:spPr>
            <a:xfrm>
              <a:off x="5016500" y="3676650"/>
              <a:ext cx="3606406"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∂Q/∂y2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8(</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dirty="0">
                  <a:solidFill>
                    <a:srgbClr val="000000"/>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+ 4(</a:t>
              </a:r>
              <a:r>
                <a:rPr lang="en-US" sz="2000" b="1" dirty="0">
                  <a:solidFill>
                    <a:srgbClr val="0B4B8E"/>
                  </a:solidFill>
                  <a:latin typeface="Arial" panose="020B0604020202020204" pitchFamily="34" charset="0"/>
                  <a:cs typeface="Arial" panose="020B0604020202020204" pitchFamily="34" charset="0"/>
                </a:rPr>
                <a:t>y2-y1</a:t>
              </a:r>
              <a:r>
                <a:rPr lang="en-US" sz="2000" dirty="0">
                  <a:latin typeface="Arial" panose="020B0604020202020204" pitchFamily="34" charset="0"/>
                  <a:cs typeface="Arial" panose="020B0604020202020204" pitchFamily="34" charset="0"/>
                </a:rPr>
                <a:t>) + 0</a:t>
              </a:r>
            </a:p>
            <a:p>
              <a:r>
                <a:rPr lang="en-US" sz="2000" dirty="0">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 + 12 </a:t>
              </a:r>
              <a:r>
                <a:rPr lang="en-US" sz="2000" b="1" dirty="0">
                  <a:solidFill>
                    <a:srgbClr val="0B4B8E"/>
                  </a:solidFill>
                  <a:latin typeface="Arial" panose="020B0604020202020204" pitchFamily="34" charset="0"/>
                  <a:cs typeface="Arial" panose="020B0604020202020204" pitchFamily="34" charset="0"/>
                </a:rPr>
                <a:t>y2</a:t>
              </a:r>
              <a:r>
                <a:rPr lang="en-US" sz="2000"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- 4 = 0  </a:t>
              </a:r>
            </a:p>
          </p:txBody>
        </p:sp>
        <p:sp>
          <p:nvSpPr>
            <p:cNvPr id="11" name="TextBox 10">
              <a:extLst>
                <a:ext uri="{FF2B5EF4-FFF2-40B4-BE49-F238E27FC236}">
                  <a16:creationId xmlns:a16="http://schemas.microsoft.com/office/drawing/2014/main" id="{4603619E-DBC3-3B37-FA52-9420382832DA}"/>
                </a:ext>
              </a:extLst>
            </p:cNvPr>
            <p:cNvSpPr txBox="1"/>
            <p:nvPr/>
          </p:nvSpPr>
          <p:spPr>
            <a:xfrm>
              <a:off x="5010150" y="2921000"/>
              <a:ext cx="3450678" cy="597998"/>
            </a:xfrm>
            <a:prstGeom prst="rect">
              <a:avLst/>
            </a:prstGeom>
            <a:noFill/>
          </p:spPr>
          <p:txBody>
            <a:bodyPr wrap="none" rtlCol="0">
              <a:spAutoFit/>
            </a:bodyPr>
            <a:lstStyle/>
            <a:p>
              <a:pPr>
                <a:tabLst>
                  <a:tab pos="914400" algn="l"/>
                </a:tabLst>
              </a:pPr>
              <a:r>
                <a:rPr lang="en-US" sz="2000" b="1" dirty="0">
                  <a:solidFill>
                    <a:srgbClr val="0B4B8E"/>
                  </a:solidFill>
                  <a:latin typeface="Arial" panose="020B0604020202020204" pitchFamily="34" charset="0"/>
                  <a:cs typeface="Arial" panose="020B0604020202020204" pitchFamily="34" charset="0"/>
                </a:rPr>
                <a:t>∂Q/∂y1 	</a:t>
              </a:r>
              <a:r>
                <a:rPr lang="en-US" sz="2000" dirty="0">
                  <a:solidFill>
                    <a:srgbClr val="000000"/>
                  </a:solidFill>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0 + 4(</a:t>
              </a:r>
              <a:r>
                <a:rPr lang="en-US" sz="2000" b="1" dirty="0">
                  <a:solidFill>
                    <a:srgbClr val="0B4B8E"/>
                  </a:solidFill>
                  <a:latin typeface="Arial" panose="020B0604020202020204" pitchFamily="34" charset="0"/>
                  <a:cs typeface="Arial" panose="020B0604020202020204" pitchFamily="34" charset="0"/>
                </a:rPr>
                <a:t>y2-y1)</a:t>
              </a:r>
              <a:r>
                <a:rPr lang="en-US" sz="2000" dirty="0">
                  <a:latin typeface="Arial" panose="020B0604020202020204" pitchFamily="34" charset="0"/>
                  <a:cs typeface="Arial" panose="020B0604020202020204" pitchFamily="34" charset="0"/>
                </a:rPr>
                <a:t>(-1) + 2(</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p>
            <a:p>
              <a:pPr>
                <a:tabLst>
                  <a:tab pos="914400" algn="l"/>
                </a:tabLst>
              </a:pP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 – 4 </a:t>
              </a:r>
              <a:r>
                <a:rPr lang="en-US" sz="2000" b="1" dirty="0">
                  <a:solidFill>
                    <a:srgbClr val="0B4B8E"/>
                  </a:solidFill>
                  <a:latin typeface="Arial" panose="020B0604020202020204" pitchFamily="34" charset="0"/>
                  <a:cs typeface="Arial" panose="020B0604020202020204" pitchFamily="34" charset="0"/>
                </a:rPr>
                <a:t>y2</a:t>
              </a:r>
              <a:r>
                <a:rPr lang="en-US" sz="2000" dirty="0">
                  <a:solidFill>
                    <a:srgbClr val="0B4B8E"/>
                  </a:solidFill>
                  <a:latin typeface="Arial" panose="020B0604020202020204" pitchFamily="34" charset="0"/>
                  <a:cs typeface="Arial" panose="020B0604020202020204" pitchFamily="34" charset="0"/>
                </a:rPr>
                <a:t> </a:t>
              </a:r>
              <a:r>
                <a:rPr lang="en-US" sz="2000" dirty="0">
                  <a:solidFill>
                    <a:prstClr val="black"/>
                  </a:solidFill>
                  <a:latin typeface="Arial" panose="020B0604020202020204" pitchFamily="34" charset="0"/>
                  <a:cs typeface="Arial" panose="020B0604020202020204" pitchFamily="34" charset="0"/>
                </a:rPr>
                <a:t>- 8 = 0  </a:t>
              </a:r>
              <a:r>
                <a:rPr lang="en-US" sz="2000" b="1" dirty="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sp>
          <p:nvSpPr>
            <p:cNvPr id="12" name="Down Arrow 11">
              <a:extLst>
                <a:ext uri="{FF2B5EF4-FFF2-40B4-BE49-F238E27FC236}">
                  <a16:creationId xmlns:a16="http://schemas.microsoft.com/office/drawing/2014/main" id="{B614CFEC-E6E3-951E-84FF-2B05B3C86C2E}"/>
                </a:ext>
              </a:extLst>
            </p:cNvPr>
            <p:cNvSpPr/>
            <p:nvPr/>
          </p:nvSpPr>
          <p:spPr bwMode="auto">
            <a:xfrm>
              <a:off x="5892800" y="24003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1040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6D82A985-F38C-36CD-123A-7F7EB8017E5B}"/>
              </a:ext>
            </a:extLst>
          </p:cNvPr>
          <p:cNvSpPr/>
          <p:nvPr/>
        </p:nvSpPr>
        <p:spPr>
          <a:xfrm>
            <a:off x="838200" y="2894120"/>
            <a:ext cx="10515600" cy="3355760"/>
          </a:xfrm>
          <a:prstGeom prst="rect">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35A3FD-BE7B-051E-955D-8E32B7EF54B7}"/>
              </a:ext>
            </a:extLst>
          </p:cNvPr>
          <p:cNvSpPr>
            <a:spLocks noGrp="1"/>
          </p:cNvSpPr>
          <p:nvPr>
            <p:ph type="title"/>
          </p:nvPr>
        </p:nvSpPr>
        <p:spPr/>
        <p:txBody>
          <a:bodyPr/>
          <a:lstStyle/>
          <a:p>
            <a:r>
              <a:rPr lang="en-US" dirty="0"/>
              <a:t>How Do We Minimize This? (cont’d)</a:t>
            </a:r>
          </a:p>
        </p:txBody>
      </p:sp>
      <p:sp>
        <p:nvSpPr>
          <p:cNvPr id="3" name="Content Placeholder 2">
            <a:extLst>
              <a:ext uri="{FF2B5EF4-FFF2-40B4-BE49-F238E27FC236}">
                <a16:creationId xmlns:a16="http://schemas.microsoft.com/office/drawing/2014/main" id="{8052F9FC-780E-5963-4128-D7073438118D}"/>
              </a:ext>
            </a:extLst>
          </p:cNvPr>
          <p:cNvSpPr>
            <a:spLocks noGrp="1"/>
          </p:cNvSpPr>
          <p:nvPr>
            <p:ph idx="1"/>
          </p:nvPr>
        </p:nvSpPr>
        <p:spPr/>
        <p:txBody>
          <a:bodyPr/>
          <a:lstStyle/>
          <a:p>
            <a:r>
              <a:rPr lang="en-US" dirty="0"/>
              <a:t>These are </a:t>
            </a:r>
            <a:r>
              <a:rPr lang="en-US" dirty="0">
                <a:solidFill>
                  <a:srgbClr val="FF0000"/>
                </a:solidFill>
              </a:rPr>
              <a:t>linear equations</a:t>
            </a:r>
            <a:r>
              <a:rPr lang="en-US" dirty="0"/>
              <a:t>! We know how to </a:t>
            </a:r>
            <a:r>
              <a:rPr lang="en-US" dirty="0">
                <a:solidFill>
                  <a:srgbClr val="000000"/>
                </a:solidFill>
              </a:rPr>
              <a:t>solve</a:t>
            </a:r>
            <a:r>
              <a:rPr lang="en-US" dirty="0"/>
              <a:t> these!</a:t>
            </a:r>
            <a:endParaRPr lang="en-US" dirty="0">
              <a:solidFill>
                <a:srgbClr val="990000"/>
              </a:solidFill>
            </a:endParaRPr>
          </a:p>
          <a:p>
            <a:pPr lvl="1"/>
            <a:r>
              <a:rPr lang="en-US" dirty="0"/>
              <a:t>Two matrix</a:t>
            </a:r>
            <a:r>
              <a:rPr lang="en-US" dirty="0">
                <a:solidFill>
                  <a:srgbClr val="800000"/>
                </a:solidFill>
              </a:rPr>
              <a:t> </a:t>
            </a:r>
            <a:r>
              <a:rPr lang="en-US" dirty="0"/>
              <a:t>equations: </a:t>
            </a:r>
            <a:r>
              <a:rPr lang="en-US" b="1" dirty="0">
                <a:solidFill>
                  <a:srgbClr val="0B4B8E"/>
                </a:solidFill>
              </a:rPr>
              <a:t>Ax=b</a:t>
            </a:r>
            <a:r>
              <a:rPr lang="en-US" b="1" baseline="-25000" dirty="0">
                <a:solidFill>
                  <a:srgbClr val="0B4B8E"/>
                </a:solidFill>
              </a:rPr>
              <a:t>x</a:t>
            </a:r>
            <a:r>
              <a:rPr lang="en-US" dirty="0"/>
              <a:t> and </a:t>
            </a:r>
            <a:r>
              <a:rPr lang="en-US" b="1" dirty="0">
                <a:solidFill>
                  <a:srgbClr val="0B4B8E"/>
                </a:solidFill>
              </a:rPr>
              <a:t>Ay=b</a:t>
            </a:r>
            <a:r>
              <a:rPr lang="en-US" b="1" baseline="-25000" dirty="0">
                <a:solidFill>
                  <a:srgbClr val="0B4B8E"/>
                </a:solidFill>
              </a:rPr>
              <a:t>y</a:t>
            </a:r>
            <a:r>
              <a:rPr lang="en-US" b="1" dirty="0">
                <a:solidFill>
                  <a:srgbClr val="0B4B8E"/>
                </a:solidFill>
              </a:rPr>
              <a:t> </a:t>
            </a:r>
            <a:r>
              <a:rPr lang="en-US" b="1" dirty="0">
                <a:sym typeface="Wingdings" pitchFamily="2" charset="2"/>
              </a:rPr>
              <a:t></a:t>
            </a:r>
            <a:r>
              <a:rPr lang="en-US" b="1" dirty="0">
                <a:solidFill>
                  <a:srgbClr val="0B4B8E"/>
                </a:solidFill>
              </a:rPr>
              <a:t> N</a:t>
            </a:r>
            <a:r>
              <a:rPr lang="en-US" dirty="0">
                <a:solidFill>
                  <a:srgbClr val="17254F"/>
                </a:solidFill>
              </a:rPr>
              <a:t> gates gives </a:t>
            </a:r>
            <a:r>
              <a:rPr lang="en-US" b="1" dirty="0" err="1">
                <a:solidFill>
                  <a:srgbClr val="0B4B8E"/>
                </a:solidFill>
              </a:rPr>
              <a:t>NxN</a:t>
            </a:r>
            <a:r>
              <a:rPr lang="en-US" b="1" dirty="0">
                <a:solidFill>
                  <a:srgbClr val="0B4B8E"/>
                </a:solidFill>
              </a:rPr>
              <a:t> </a:t>
            </a:r>
            <a:r>
              <a:rPr lang="en-US" dirty="0">
                <a:solidFill>
                  <a:srgbClr val="17254F"/>
                </a:solidFill>
              </a:rPr>
              <a:t>matrix</a:t>
            </a:r>
            <a:endParaRPr lang="en-US" b="1" dirty="0">
              <a:solidFill>
                <a:srgbClr val="0B4B8E"/>
              </a:solidFill>
            </a:endParaRPr>
          </a:p>
          <a:p>
            <a:pPr lvl="1"/>
            <a:r>
              <a:rPr lang="en-US" dirty="0"/>
              <a:t>Same</a:t>
            </a:r>
            <a:r>
              <a:rPr lang="en-US" dirty="0">
                <a:solidFill>
                  <a:srgbClr val="800000"/>
                </a:solidFill>
              </a:rPr>
              <a:t> </a:t>
            </a:r>
            <a:r>
              <a:rPr lang="en-US" dirty="0">
                <a:solidFill>
                  <a:srgbClr val="000000"/>
                </a:solidFill>
              </a:rPr>
              <a:t>matrix for</a:t>
            </a:r>
            <a:r>
              <a:rPr lang="en-US" b="1" dirty="0">
                <a:solidFill>
                  <a:srgbClr val="0B4B8E"/>
                </a:solidFill>
              </a:rPr>
              <a:t> X,Y, </a:t>
            </a:r>
            <a:r>
              <a:rPr lang="en-US" dirty="0"/>
              <a:t>different</a:t>
            </a:r>
            <a:r>
              <a:rPr lang="en-US" dirty="0">
                <a:solidFill>
                  <a:srgbClr val="800000"/>
                </a:solidFill>
              </a:rPr>
              <a:t> </a:t>
            </a:r>
            <a:r>
              <a:rPr lang="en-US" b="1" dirty="0">
                <a:solidFill>
                  <a:srgbClr val="0B4B8E"/>
                </a:solidFill>
              </a:rPr>
              <a:t>b</a:t>
            </a:r>
            <a:r>
              <a:rPr lang="en-US" dirty="0">
                <a:solidFill>
                  <a:srgbClr val="000000"/>
                </a:solidFill>
              </a:rPr>
              <a:t> vectors </a:t>
            </a:r>
            <a:r>
              <a:rPr lang="en-US" b="1" dirty="0">
                <a:sym typeface="Wingdings" pitchFamily="2" charset="2"/>
              </a:rPr>
              <a:t></a:t>
            </a:r>
            <a:r>
              <a:rPr lang="en-US" dirty="0">
                <a:solidFill>
                  <a:srgbClr val="000000"/>
                </a:solidFill>
              </a:rPr>
              <a:t> </a:t>
            </a:r>
            <a:r>
              <a:rPr lang="en-US" b="1" dirty="0">
                <a:solidFill>
                  <a:srgbClr val="0B4B8E"/>
                </a:solidFill>
              </a:rPr>
              <a:t>X, Y, b</a:t>
            </a:r>
            <a:r>
              <a:rPr lang="en-US" dirty="0">
                <a:solidFill>
                  <a:srgbClr val="000000"/>
                </a:solidFill>
              </a:rPr>
              <a:t> are </a:t>
            </a:r>
            <a:r>
              <a:rPr lang="en-US" b="1" dirty="0">
                <a:solidFill>
                  <a:srgbClr val="0B4B8E"/>
                </a:solidFill>
              </a:rPr>
              <a:t>Nx1 </a:t>
            </a:r>
            <a:r>
              <a:rPr lang="en-US" dirty="0">
                <a:sym typeface="Wingdings" pitchFamily="2" charset="2"/>
              </a:rPr>
              <a:t>vectors</a:t>
            </a:r>
            <a:endParaRPr lang="en-US" baseline="-25000" dirty="0">
              <a:solidFill>
                <a:srgbClr val="000000"/>
              </a:solidFill>
            </a:endParaRPr>
          </a:p>
          <a:p>
            <a:endParaRPr lang="en-US" dirty="0"/>
          </a:p>
        </p:txBody>
      </p:sp>
      <p:grpSp>
        <p:nvGrpSpPr>
          <p:cNvPr id="26" name="Group 25">
            <a:extLst>
              <a:ext uri="{FF2B5EF4-FFF2-40B4-BE49-F238E27FC236}">
                <a16:creationId xmlns:a16="http://schemas.microsoft.com/office/drawing/2014/main" id="{5D6B4A7C-268F-494B-4AF2-717F5BF5F936}"/>
              </a:ext>
            </a:extLst>
          </p:cNvPr>
          <p:cNvGrpSpPr/>
          <p:nvPr/>
        </p:nvGrpSpPr>
        <p:grpSpPr>
          <a:xfrm>
            <a:off x="1083623" y="2953980"/>
            <a:ext cx="10753840" cy="3269264"/>
            <a:chOff x="190500" y="2012950"/>
            <a:chExt cx="9316040" cy="2832160"/>
          </a:xfrm>
        </p:grpSpPr>
        <p:sp>
          <p:nvSpPr>
            <p:cNvPr id="4" name="Double Bracket 3">
              <a:extLst>
                <a:ext uri="{FF2B5EF4-FFF2-40B4-BE49-F238E27FC236}">
                  <a16:creationId xmlns:a16="http://schemas.microsoft.com/office/drawing/2014/main" id="{EAD6FAD3-5C6B-2F0B-01AB-649A8642048B}"/>
                </a:ext>
              </a:extLst>
            </p:cNvPr>
            <p:cNvSpPr/>
            <p:nvPr/>
          </p:nvSpPr>
          <p:spPr bwMode="auto">
            <a:xfrm>
              <a:off x="1162050" y="316865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C11A7EF-B9C1-2942-5979-26756143F3D0}"/>
                </a:ext>
              </a:extLst>
            </p:cNvPr>
            <p:cNvSpPr txBox="1"/>
            <p:nvPr/>
          </p:nvSpPr>
          <p:spPr>
            <a:xfrm>
              <a:off x="190500" y="2012950"/>
              <a:ext cx="4575291" cy="400110"/>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Q(X):</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-1)</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x2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x1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6" name="TextBox 5">
              <a:extLst>
                <a:ext uri="{FF2B5EF4-FFF2-40B4-BE49-F238E27FC236}">
                  <a16:creationId xmlns:a16="http://schemas.microsoft.com/office/drawing/2014/main" id="{697B7D8C-50D1-7484-CB84-A40B9E9F1408}"/>
                </a:ext>
              </a:extLst>
            </p:cNvPr>
            <p:cNvSpPr txBox="1"/>
            <p:nvPr/>
          </p:nvSpPr>
          <p:spPr>
            <a:xfrm>
              <a:off x="4718050" y="2012950"/>
              <a:ext cx="4788490" cy="400110"/>
            </a:xfrm>
            <a:prstGeom prst="rect">
              <a:avLst/>
            </a:prstGeom>
            <a:noFill/>
          </p:spPr>
          <p:txBody>
            <a:bodyPr wrap="none" rtlCol="0">
              <a:spAutoFit/>
            </a:bodyPr>
            <a:lstStyle/>
            <a:p>
              <a:r>
                <a:rPr lang="en-US" sz="2000" b="1" dirty="0">
                  <a:solidFill>
                    <a:srgbClr val="990000"/>
                  </a:solidFill>
                  <a:latin typeface="Arial" panose="020B0604020202020204" pitchFamily="34" charset="0"/>
                  <a:cs typeface="Arial" panose="020B0604020202020204" pitchFamily="34" charset="0"/>
                </a:rPr>
                <a:t>Q(Y):</a:t>
              </a:r>
              <a:r>
                <a:rPr lang="en-US" sz="2000" b="1"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4(</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-0.5)</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+ 2(</a:t>
              </a:r>
              <a:r>
                <a:rPr lang="en-US" sz="2000" b="1" dirty="0">
                  <a:solidFill>
                    <a:srgbClr val="0B4B8E"/>
                  </a:solidFill>
                  <a:latin typeface="Arial" panose="020B0604020202020204" pitchFamily="34" charset="0"/>
                  <a:cs typeface="Arial" panose="020B0604020202020204" pitchFamily="34" charset="0"/>
                </a:rPr>
                <a:t>y2</a:t>
              </a:r>
              <a:r>
                <a:rPr lang="en-US" sz="2000" dirty="0">
                  <a:latin typeface="Arial" panose="020B0604020202020204" pitchFamily="34" charset="0"/>
                  <a:cs typeface="Arial" panose="020B0604020202020204" pitchFamily="34" charset="0"/>
                </a:rPr>
                <a:t>-</a:t>
              </a:r>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 </a:t>
              </a:r>
              <a:r>
                <a:rPr lang="en-US" sz="2000" dirty="0">
                  <a:solidFill>
                    <a:prstClr val="black"/>
                  </a:solidFill>
                  <a:latin typeface="Arial" panose="020B0604020202020204" pitchFamily="34" charset="0"/>
                  <a:cs typeface="Arial" panose="020B0604020202020204" pitchFamily="34" charset="0"/>
                </a:rPr>
                <a:t>1(</a:t>
              </a:r>
              <a:r>
                <a:rPr lang="en-US" sz="2000" b="1" dirty="0">
                  <a:solidFill>
                    <a:srgbClr val="0B4B8E"/>
                  </a:solidFill>
                  <a:latin typeface="Arial" panose="020B0604020202020204" pitchFamily="34" charset="0"/>
                  <a:cs typeface="Arial" panose="020B0604020202020204" pitchFamily="34" charset="0"/>
                </a:rPr>
                <a:t>y1</a:t>
              </a:r>
              <a:r>
                <a:rPr lang="en-US" sz="2000" dirty="0">
                  <a:solidFill>
                    <a:prstClr val="black"/>
                  </a:solidFill>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0</a:t>
              </a:r>
              <a:r>
                <a:rPr lang="en-US" sz="2000" dirty="0">
                  <a:solidFill>
                    <a:prstClr val="black"/>
                  </a:solidFill>
                  <a:latin typeface="Arial" panose="020B0604020202020204" pitchFamily="34" charset="0"/>
                  <a:cs typeface="Arial" panose="020B0604020202020204" pitchFamily="34" charset="0"/>
                </a:rPr>
                <a:t>)</a:t>
              </a:r>
              <a:r>
                <a:rPr lang="en-US" sz="2000" baseline="30000" dirty="0">
                  <a:solidFill>
                    <a:prstClr val="black"/>
                  </a:solidFill>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a:t>
              </a:r>
            </a:p>
          </p:txBody>
        </p:sp>
        <p:sp>
          <p:nvSpPr>
            <p:cNvPr id="7" name="Down Arrow 6">
              <a:extLst>
                <a:ext uri="{FF2B5EF4-FFF2-40B4-BE49-F238E27FC236}">
                  <a16:creationId xmlns:a16="http://schemas.microsoft.com/office/drawing/2014/main" id="{9FA0E691-5A8C-7D10-F783-3DAFCC9BD29F}"/>
                </a:ext>
              </a:extLst>
            </p:cNvPr>
            <p:cNvSpPr/>
            <p:nvPr/>
          </p:nvSpPr>
          <p:spPr bwMode="auto">
            <a:xfrm>
              <a:off x="1758950" y="25082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8" name="Down Arrow 7">
              <a:extLst>
                <a:ext uri="{FF2B5EF4-FFF2-40B4-BE49-F238E27FC236}">
                  <a16:creationId xmlns:a16="http://schemas.microsoft.com/office/drawing/2014/main" id="{2A5B3B89-D177-7808-5F66-62C21ACC0ECD}"/>
                </a:ext>
              </a:extLst>
            </p:cNvPr>
            <p:cNvSpPr/>
            <p:nvPr/>
          </p:nvSpPr>
          <p:spPr bwMode="auto">
            <a:xfrm>
              <a:off x="5975350" y="25082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9" name="Rectangle 20">
              <a:extLst>
                <a:ext uri="{FF2B5EF4-FFF2-40B4-BE49-F238E27FC236}">
                  <a16:creationId xmlns:a16="http://schemas.microsoft.com/office/drawing/2014/main" id="{8482B0F0-7098-9797-6A75-60D275C7A6A2}"/>
                </a:ext>
              </a:extLst>
            </p:cNvPr>
            <p:cNvSpPr>
              <a:spLocks noChangeArrowheads="1"/>
            </p:cNvSpPr>
            <p:nvPr/>
          </p:nvSpPr>
          <p:spPr bwMode="auto">
            <a:xfrm>
              <a:off x="1155700" y="3152775"/>
              <a:ext cx="836769"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 6  -4</a:t>
              </a:r>
            </a:p>
            <a:p>
              <a:r>
                <a:rPr lang="en-US" sz="2000" dirty="0">
                  <a:latin typeface="Arial" panose="020B0604020202020204" pitchFamily="34" charset="0"/>
                  <a:cs typeface="Arial" panose="020B0604020202020204" pitchFamily="34" charset="0"/>
                </a:rPr>
                <a:t>-4  12</a:t>
              </a:r>
            </a:p>
          </p:txBody>
        </p:sp>
        <p:sp>
          <p:nvSpPr>
            <p:cNvPr id="10" name="Double Bracket 9">
              <a:extLst>
                <a:ext uri="{FF2B5EF4-FFF2-40B4-BE49-F238E27FC236}">
                  <a16:creationId xmlns:a16="http://schemas.microsoft.com/office/drawing/2014/main" id="{AC95BBE9-D8E0-20BB-FC40-3F073F07222A}"/>
                </a:ext>
              </a:extLst>
            </p:cNvPr>
            <p:cNvSpPr/>
            <p:nvPr/>
          </p:nvSpPr>
          <p:spPr bwMode="auto">
            <a:xfrm>
              <a:off x="1974850" y="317500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1" name="Rectangle 23">
              <a:extLst>
                <a:ext uri="{FF2B5EF4-FFF2-40B4-BE49-F238E27FC236}">
                  <a16:creationId xmlns:a16="http://schemas.microsoft.com/office/drawing/2014/main" id="{805334D4-84F1-4FB6-26DA-D17EE53BACDA}"/>
                </a:ext>
              </a:extLst>
            </p:cNvPr>
            <p:cNvSpPr>
              <a:spLocks noChangeArrowheads="1"/>
            </p:cNvSpPr>
            <p:nvPr/>
          </p:nvSpPr>
          <p:spPr bwMode="auto">
            <a:xfrm>
              <a:off x="1936750" y="3146425"/>
              <a:ext cx="468078"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x1</a:t>
              </a:r>
            </a:p>
            <a:p>
              <a:r>
                <a:rPr lang="en-US" sz="2000" b="1" dirty="0">
                  <a:solidFill>
                    <a:srgbClr val="0B4B8E"/>
                  </a:solidFill>
                  <a:latin typeface="Arial" panose="020B0604020202020204" pitchFamily="34" charset="0"/>
                  <a:cs typeface="Arial" panose="020B0604020202020204" pitchFamily="34" charset="0"/>
                </a:rPr>
                <a:t>x2</a:t>
              </a:r>
            </a:p>
          </p:txBody>
        </p:sp>
        <p:sp>
          <p:nvSpPr>
            <p:cNvPr id="12" name="TextBox 11">
              <a:extLst>
                <a:ext uri="{FF2B5EF4-FFF2-40B4-BE49-F238E27FC236}">
                  <a16:creationId xmlns:a16="http://schemas.microsoft.com/office/drawing/2014/main" id="{59708B5B-7905-3E41-81E0-8CB9FE7D45E1}"/>
                </a:ext>
              </a:extLst>
            </p:cNvPr>
            <p:cNvSpPr txBox="1"/>
            <p:nvPr/>
          </p:nvSpPr>
          <p:spPr>
            <a:xfrm>
              <a:off x="2413000" y="3302000"/>
              <a:ext cx="333746"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t>
              </a:r>
            </a:p>
          </p:txBody>
        </p:sp>
        <p:sp>
          <p:nvSpPr>
            <p:cNvPr id="13" name="Double Bracket 12">
              <a:extLst>
                <a:ext uri="{FF2B5EF4-FFF2-40B4-BE49-F238E27FC236}">
                  <a16:creationId xmlns:a16="http://schemas.microsoft.com/office/drawing/2014/main" id="{96BEE504-B9A9-F62B-BCC1-0DCE17A3E6AC}"/>
                </a:ext>
              </a:extLst>
            </p:cNvPr>
            <p:cNvSpPr/>
            <p:nvPr/>
          </p:nvSpPr>
          <p:spPr bwMode="auto">
            <a:xfrm>
              <a:off x="2692400" y="318770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4" name="Rectangle 23">
              <a:extLst>
                <a:ext uri="{FF2B5EF4-FFF2-40B4-BE49-F238E27FC236}">
                  <a16:creationId xmlns:a16="http://schemas.microsoft.com/office/drawing/2014/main" id="{FA322B60-7CAB-18DA-7531-1228E5470D04}"/>
                </a:ext>
              </a:extLst>
            </p:cNvPr>
            <p:cNvSpPr>
              <a:spLocks noChangeArrowheads="1"/>
            </p:cNvSpPr>
            <p:nvPr/>
          </p:nvSpPr>
          <p:spPr bwMode="auto">
            <a:xfrm>
              <a:off x="2711450" y="3152775"/>
              <a:ext cx="325411"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a:t>
              </a:r>
            </a:p>
            <a:p>
              <a:r>
                <a:rPr lang="en-US" sz="2000" dirty="0">
                  <a:latin typeface="Arial" panose="020B0604020202020204" pitchFamily="34" charset="0"/>
                  <a:cs typeface="Arial" panose="020B0604020202020204" pitchFamily="34" charset="0"/>
                </a:rPr>
                <a:t>8</a:t>
              </a:r>
            </a:p>
          </p:txBody>
        </p:sp>
        <p:sp>
          <p:nvSpPr>
            <p:cNvPr id="15" name="Double Bracket 14">
              <a:extLst>
                <a:ext uri="{FF2B5EF4-FFF2-40B4-BE49-F238E27FC236}">
                  <a16:creationId xmlns:a16="http://schemas.microsoft.com/office/drawing/2014/main" id="{108A99CE-E12B-31D5-344E-E59F54AB0666}"/>
                </a:ext>
              </a:extLst>
            </p:cNvPr>
            <p:cNvSpPr/>
            <p:nvPr/>
          </p:nvSpPr>
          <p:spPr bwMode="auto">
            <a:xfrm>
              <a:off x="5308600" y="316230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6" name="Rectangle 20">
              <a:extLst>
                <a:ext uri="{FF2B5EF4-FFF2-40B4-BE49-F238E27FC236}">
                  <a16:creationId xmlns:a16="http://schemas.microsoft.com/office/drawing/2014/main" id="{7684E9FB-710B-FABE-991F-51A73B897DE0}"/>
                </a:ext>
              </a:extLst>
            </p:cNvPr>
            <p:cNvSpPr>
              <a:spLocks noChangeArrowheads="1"/>
            </p:cNvSpPr>
            <p:nvPr/>
          </p:nvSpPr>
          <p:spPr bwMode="auto">
            <a:xfrm>
              <a:off x="5302250" y="3146425"/>
              <a:ext cx="836769"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 6  -4</a:t>
              </a:r>
            </a:p>
            <a:p>
              <a:r>
                <a:rPr lang="en-US" sz="2000" dirty="0">
                  <a:latin typeface="Arial" panose="020B0604020202020204" pitchFamily="34" charset="0"/>
                  <a:cs typeface="Arial" panose="020B0604020202020204" pitchFamily="34" charset="0"/>
                </a:rPr>
                <a:t>-4  12</a:t>
              </a:r>
            </a:p>
          </p:txBody>
        </p:sp>
        <p:sp>
          <p:nvSpPr>
            <p:cNvPr id="17" name="Double Bracket 16">
              <a:extLst>
                <a:ext uri="{FF2B5EF4-FFF2-40B4-BE49-F238E27FC236}">
                  <a16:creationId xmlns:a16="http://schemas.microsoft.com/office/drawing/2014/main" id="{6776294F-CD35-100B-5940-501A948BF3BD}"/>
                </a:ext>
              </a:extLst>
            </p:cNvPr>
            <p:cNvSpPr/>
            <p:nvPr/>
          </p:nvSpPr>
          <p:spPr bwMode="auto">
            <a:xfrm>
              <a:off x="6121400" y="316865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8" name="Rectangle 23">
              <a:extLst>
                <a:ext uri="{FF2B5EF4-FFF2-40B4-BE49-F238E27FC236}">
                  <a16:creationId xmlns:a16="http://schemas.microsoft.com/office/drawing/2014/main" id="{4541E84A-11D6-09BC-DF14-68980D1C7456}"/>
                </a:ext>
              </a:extLst>
            </p:cNvPr>
            <p:cNvSpPr>
              <a:spLocks noChangeArrowheads="1"/>
            </p:cNvSpPr>
            <p:nvPr/>
          </p:nvSpPr>
          <p:spPr bwMode="auto">
            <a:xfrm>
              <a:off x="6083300" y="3140075"/>
              <a:ext cx="468078"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y1</a:t>
              </a:r>
            </a:p>
            <a:p>
              <a:r>
                <a:rPr lang="en-US" sz="2000" b="1" dirty="0">
                  <a:solidFill>
                    <a:srgbClr val="0B4B8E"/>
                  </a:solidFill>
                  <a:latin typeface="Arial" panose="020B0604020202020204" pitchFamily="34" charset="0"/>
                  <a:cs typeface="Arial" panose="020B0604020202020204" pitchFamily="34" charset="0"/>
                </a:rPr>
                <a:t>y2</a:t>
              </a:r>
            </a:p>
          </p:txBody>
        </p:sp>
        <p:sp>
          <p:nvSpPr>
            <p:cNvPr id="19" name="TextBox 18">
              <a:extLst>
                <a:ext uri="{FF2B5EF4-FFF2-40B4-BE49-F238E27FC236}">
                  <a16:creationId xmlns:a16="http://schemas.microsoft.com/office/drawing/2014/main" id="{5EBF87E0-EB78-41CB-2123-67444AF397A3}"/>
                </a:ext>
              </a:extLst>
            </p:cNvPr>
            <p:cNvSpPr txBox="1"/>
            <p:nvPr/>
          </p:nvSpPr>
          <p:spPr>
            <a:xfrm>
              <a:off x="6559550" y="3295650"/>
              <a:ext cx="333746"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a:t>
              </a:r>
            </a:p>
          </p:txBody>
        </p:sp>
        <p:sp>
          <p:nvSpPr>
            <p:cNvPr id="20" name="Double Bracket 19">
              <a:extLst>
                <a:ext uri="{FF2B5EF4-FFF2-40B4-BE49-F238E27FC236}">
                  <a16:creationId xmlns:a16="http://schemas.microsoft.com/office/drawing/2014/main" id="{A094975E-7167-4D35-07DC-85F998C786F7}"/>
                </a:ext>
              </a:extLst>
            </p:cNvPr>
            <p:cNvSpPr/>
            <p:nvPr/>
          </p:nvSpPr>
          <p:spPr bwMode="auto">
            <a:xfrm>
              <a:off x="6838950" y="318135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1" name="Rectangle 23">
              <a:extLst>
                <a:ext uri="{FF2B5EF4-FFF2-40B4-BE49-F238E27FC236}">
                  <a16:creationId xmlns:a16="http://schemas.microsoft.com/office/drawing/2014/main" id="{9694185C-3C88-D3EA-196A-A4969E450078}"/>
                </a:ext>
              </a:extLst>
            </p:cNvPr>
            <p:cNvSpPr>
              <a:spLocks noChangeArrowheads="1"/>
            </p:cNvSpPr>
            <p:nvPr/>
          </p:nvSpPr>
          <p:spPr bwMode="auto">
            <a:xfrm>
              <a:off x="6858000" y="3146425"/>
              <a:ext cx="325411" cy="70532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a:t>
              </a:r>
            </a:p>
            <a:p>
              <a:r>
                <a:rPr lang="en-US" sz="2000" dirty="0">
                  <a:latin typeface="Arial" panose="020B0604020202020204" pitchFamily="34" charset="0"/>
                  <a:cs typeface="Arial" panose="020B0604020202020204" pitchFamily="34" charset="0"/>
                </a:rPr>
                <a:t>4</a:t>
              </a:r>
            </a:p>
          </p:txBody>
        </p:sp>
        <p:sp>
          <p:nvSpPr>
            <p:cNvPr id="22" name="Down Arrow 21">
              <a:extLst>
                <a:ext uri="{FF2B5EF4-FFF2-40B4-BE49-F238E27FC236}">
                  <a16:creationId xmlns:a16="http://schemas.microsoft.com/office/drawing/2014/main" id="{391FACA3-1381-2389-3AE7-6EF66875C481}"/>
                </a:ext>
              </a:extLst>
            </p:cNvPr>
            <p:cNvSpPr/>
            <p:nvPr/>
          </p:nvSpPr>
          <p:spPr bwMode="auto">
            <a:xfrm>
              <a:off x="1739900" y="395605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3" name="Down Arrow 22">
              <a:extLst>
                <a:ext uri="{FF2B5EF4-FFF2-40B4-BE49-F238E27FC236}">
                  <a16:creationId xmlns:a16="http://schemas.microsoft.com/office/drawing/2014/main" id="{3D033658-62AB-396E-4772-4B9223FB65F2}"/>
                </a:ext>
              </a:extLst>
            </p:cNvPr>
            <p:cNvSpPr/>
            <p:nvPr/>
          </p:nvSpPr>
          <p:spPr bwMode="auto">
            <a:xfrm>
              <a:off x="5899150" y="3987800"/>
              <a:ext cx="711200" cy="457200"/>
            </a:xfrm>
            <a:prstGeom prst="downArrow">
              <a:avLst/>
            </a:prstGeom>
            <a:solidFill>
              <a:srgbClr val="0B4B8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ABDB9058-646F-851D-8519-D2DC4BA96D78}"/>
                </a:ext>
              </a:extLst>
            </p:cNvPr>
            <p:cNvSpPr txBox="1"/>
            <p:nvPr/>
          </p:nvSpPr>
          <p:spPr>
            <a:xfrm>
              <a:off x="882650" y="4445000"/>
              <a:ext cx="2688557" cy="400110"/>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x1</a:t>
              </a:r>
              <a:r>
                <a:rPr lang="en-US" sz="2000" dirty="0">
                  <a:latin typeface="Arial" panose="020B0604020202020204" pitchFamily="34" charset="0"/>
                  <a:cs typeface="Arial" panose="020B0604020202020204" pitchFamily="34" charset="0"/>
                </a:rPr>
                <a:t> = 0.571  </a:t>
              </a:r>
              <a:r>
                <a:rPr lang="en-US" sz="2000" b="1" dirty="0">
                  <a:solidFill>
                    <a:srgbClr val="0B4B8E"/>
                  </a:solidFill>
                  <a:latin typeface="Arial" panose="020B0604020202020204" pitchFamily="34" charset="0"/>
                  <a:cs typeface="Arial" panose="020B0604020202020204" pitchFamily="34" charset="0"/>
                </a:rPr>
                <a:t>x2 </a:t>
              </a:r>
              <a:r>
                <a:rPr lang="en-US" sz="2000" dirty="0">
                  <a:latin typeface="Arial" panose="020B0604020202020204" pitchFamily="34" charset="0"/>
                  <a:cs typeface="Arial" panose="020B0604020202020204" pitchFamily="34" charset="0"/>
                </a:rPr>
                <a:t>=0.857</a:t>
              </a:r>
            </a:p>
          </p:txBody>
        </p:sp>
        <p:sp>
          <p:nvSpPr>
            <p:cNvPr id="25" name="TextBox 24">
              <a:extLst>
                <a:ext uri="{FF2B5EF4-FFF2-40B4-BE49-F238E27FC236}">
                  <a16:creationId xmlns:a16="http://schemas.microsoft.com/office/drawing/2014/main" id="{4A0F57D5-D62D-36E6-34C6-1CD8D61D39F8}"/>
                </a:ext>
              </a:extLst>
            </p:cNvPr>
            <p:cNvSpPr txBox="1"/>
            <p:nvPr/>
          </p:nvSpPr>
          <p:spPr>
            <a:xfrm>
              <a:off x="5041900" y="4425950"/>
              <a:ext cx="2688557" cy="400110"/>
            </a:xfrm>
            <a:prstGeom prst="rect">
              <a:avLst/>
            </a:prstGeom>
            <a:noFill/>
          </p:spPr>
          <p:txBody>
            <a:bodyPr wrap="none" rtlCol="0">
              <a:spAutoFit/>
            </a:bodyPr>
            <a:lstStyle/>
            <a:p>
              <a:r>
                <a:rPr lang="en-US" sz="2000" b="1" dirty="0">
                  <a:solidFill>
                    <a:srgbClr val="0B4B8E"/>
                  </a:solidFill>
                  <a:latin typeface="Arial" panose="020B0604020202020204" pitchFamily="34" charset="0"/>
                  <a:cs typeface="Arial" panose="020B0604020202020204" pitchFamily="34" charset="0"/>
                </a:rPr>
                <a:t>y1</a:t>
              </a:r>
              <a:r>
                <a:rPr lang="en-US" sz="2000" dirty="0">
                  <a:latin typeface="Arial" panose="020B0604020202020204" pitchFamily="34" charset="0"/>
                  <a:cs typeface="Arial" panose="020B0604020202020204" pitchFamily="34" charset="0"/>
                </a:rPr>
                <a:t> = 0.286  </a:t>
              </a:r>
              <a:r>
                <a:rPr lang="en-US" sz="2000" b="1" dirty="0">
                  <a:solidFill>
                    <a:srgbClr val="0B4B8E"/>
                  </a:solidFill>
                  <a:latin typeface="Arial" panose="020B0604020202020204" pitchFamily="34" charset="0"/>
                  <a:cs typeface="Arial" panose="020B0604020202020204" pitchFamily="34" charset="0"/>
                </a:rPr>
                <a:t>y2 </a:t>
              </a:r>
              <a:r>
                <a:rPr lang="en-US" sz="2000" dirty="0">
                  <a:latin typeface="Arial" panose="020B0604020202020204" pitchFamily="34" charset="0"/>
                  <a:cs typeface="Arial" panose="020B0604020202020204" pitchFamily="34" charset="0"/>
                </a:rPr>
                <a:t>=0.429</a:t>
              </a:r>
            </a:p>
          </p:txBody>
        </p:sp>
      </p:grpSp>
      <p:sp>
        <p:nvSpPr>
          <p:cNvPr id="27" name="TextBox 26">
            <a:extLst>
              <a:ext uri="{FF2B5EF4-FFF2-40B4-BE49-F238E27FC236}">
                <a16:creationId xmlns:a16="http://schemas.microsoft.com/office/drawing/2014/main" id="{21E6222F-34A3-E854-0F5F-F3AEA1D08690}"/>
              </a:ext>
            </a:extLst>
          </p:cNvPr>
          <p:cNvSpPr txBox="1"/>
          <p:nvPr/>
        </p:nvSpPr>
        <p:spPr>
          <a:xfrm>
            <a:off x="3841762" y="3592236"/>
            <a:ext cx="1197764"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Minimize</a:t>
            </a:r>
          </a:p>
        </p:txBody>
      </p:sp>
      <p:sp>
        <p:nvSpPr>
          <p:cNvPr id="28" name="TextBox 27">
            <a:extLst>
              <a:ext uri="{FF2B5EF4-FFF2-40B4-BE49-F238E27FC236}">
                <a16:creationId xmlns:a16="http://schemas.microsoft.com/office/drawing/2014/main" id="{6B5A2C7C-6466-5A66-1A2A-B041852D583A}"/>
              </a:ext>
            </a:extLst>
          </p:cNvPr>
          <p:cNvSpPr txBox="1"/>
          <p:nvPr/>
        </p:nvSpPr>
        <p:spPr>
          <a:xfrm>
            <a:off x="8829158" y="3592464"/>
            <a:ext cx="1197764"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Minimize</a:t>
            </a:r>
          </a:p>
        </p:txBody>
      </p:sp>
    </p:spTree>
    <p:extLst>
      <p:ext uri="{BB962C8B-B14F-4D97-AF65-F5344CB8AC3E}">
        <p14:creationId xmlns:p14="http://schemas.microsoft.com/office/powerpoint/2010/main" val="778236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4DA76-E76C-3A15-21F3-FFF4E01957D0}"/>
              </a:ext>
            </a:extLst>
          </p:cNvPr>
          <p:cNvSpPr>
            <a:spLocks noGrp="1"/>
          </p:cNvSpPr>
          <p:nvPr>
            <p:ph type="title"/>
          </p:nvPr>
        </p:nvSpPr>
        <p:spPr/>
        <p:txBody>
          <a:bodyPr/>
          <a:lstStyle/>
          <a:p>
            <a:r>
              <a:rPr lang="en-US" dirty="0"/>
              <a:t>Placement Result</a:t>
            </a:r>
          </a:p>
        </p:txBody>
      </p:sp>
      <p:sp>
        <p:nvSpPr>
          <p:cNvPr id="3" name="Content Placeholder 2">
            <a:extLst>
              <a:ext uri="{FF2B5EF4-FFF2-40B4-BE49-F238E27FC236}">
                <a16:creationId xmlns:a16="http://schemas.microsoft.com/office/drawing/2014/main" id="{0AACD6DF-AA01-1736-59D0-BBE7D7D343BB}"/>
              </a:ext>
            </a:extLst>
          </p:cNvPr>
          <p:cNvSpPr>
            <a:spLocks noGrp="1"/>
          </p:cNvSpPr>
          <p:nvPr>
            <p:ph idx="1"/>
          </p:nvPr>
        </p:nvSpPr>
        <p:spPr/>
        <p:txBody>
          <a:bodyPr>
            <a:normAutofit/>
          </a:bodyPr>
          <a:lstStyle/>
          <a:p>
            <a:r>
              <a:rPr lang="en-US" sz="2400" b="1" dirty="0"/>
              <a:t>Observation: placement result makes visual sense!</a:t>
            </a:r>
          </a:p>
          <a:p>
            <a:pPr lvl="1"/>
            <a:r>
              <a:rPr lang="en-US" sz="2200" dirty="0"/>
              <a:t>All points on a straight line between the pads</a:t>
            </a:r>
          </a:p>
          <a:p>
            <a:pPr lvl="1"/>
            <a:r>
              <a:rPr lang="en-US" sz="2200" dirty="0"/>
              <a:t>Each 2-point wire is like a spring–</a:t>
            </a:r>
            <a:r>
              <a:rPr lang="en-US" sz="2200" i="1" dirty="0"/>
              <a:t>placement minimizes all spring lengths</a:t>
            </a:r>
          </a:p>
          <a:p>
            <a:r>
              <a:rPr lang="en-US" sz="2000" b="1" dirty="0">
                <a:solidFill>
                  <a:srgbClr val="FF0000"/>
                </a:solidFill>
              </a:rPr>
              <a:t>Bigger</a:t>
            </a:r>
            <a:r>
              <a:rPr lang="en-US" sz="2000" dirty="0">
                <a:solidFill>
                  <a:srgbClr val="800000"/>
                </a:solidFill>
              </a:rPr>
              <a:t> </a:t>
            </a:r>
            <a:r>
              <a:rPr lang="en-US" sz="2000" dirty="0"/>
              <a:t>weight on the wire </a:t>
            </a:r>
            <a:r>
              <a:rPr lang="en-US" sz="2000" dirty="0">
                <a:sym typeface="Wingdings"/>
              </a:rPr>
              <a:t> </a:t>
            </a:r>
            <a:r>
              <a:rPr lang="en-US" sz="2000" b="1" dirty="0">
                <a:solidFill>
                  <a:srgbClr val="FF0000"/>
                </a:solidFill>
                <a:sym typeface="Wingdings"/>
              </a:rPr>
              <a:t>shorter</a:t>
            </a:r>
            <a:r>
              <a:rPr lang="en-US" sz="2000" dirty="0">
                <a:solidFill>
                  <a:srgbClr val="800000"/>
                </a:solidFill>
                <a:sym typeface="Wingdings"/>
              </a:rPr>
              <a:t> </a:t>
            </a:r>
            <a:r>
              <a:rPr lang="en-US" sz="2000" dirty="0">
                <a:sym typeface="Wingdings"/>
              </a:rPr>
              <a:t>wire.   Gives us lots of control over placement</a:t>
            </a:r>
          </a:p>
          <a:p>
            <a:r>
              <a:rPr lang="en-US" sz="2000" b="1" i="1" dirty="0">
                <a:sym typeface="Wingdings"/>
              </a:rPr>
              <a:t>Same</a:t>
            </a:r>
            <a:r>
              <a:rPr lang="en-US" sz="2000" dirty="0">
                <a:sym typeface="Wingdings"/>
              </a:rPr>
              <a:t> matrix, </a:t>
            </a:r>
            <a:r>
              <a:rPr lang="en-US" sz="2000" b="1" i="1" dirty="0">
                <a:sym typeface="Wingdings"/>
              </a:rPr>
              <a:t>different</a:t>
            </a:r>
            <a:r>
              <a:rPr lang="en-US" sz="2000" dirty="0">
                <a:solidFill>
                  <a:srgbClr val="800000"/>
                </a:solidFill>
                <a:sym typeface="Wingdings"/>
              </a:rPr>
              <a:t> </a:t>
            </a:r>
            <a:r>
              <a:rPr lang="en-US" sz="2000" dirty="0">
                <a:sym typeface="Wingdings"/>
              </a:rPr>
              <a:t>right-hand-side </a:t>
            </a:r>
            <a:r>
              <a:rPr lang="en-US" sz="2000" b="1" dirty="0">
                <a:solidFill>
                  <a:srgbClr val="0B4B8E"/>
                </a:solidFill>
                <a:sym typeface="Wingdings"/>
              </a:rPr>
              <a:t>b</a:t>
            </a:r>
            <a:r>
              <a:rPr lang="en-US" sz="2000" dirty="0">
                <a:sym typeface="Wingdings"/>
              </a:rPr>
              <a:t> vectors.  Why?  Different </a:t>
            </a:r>
            <a:r>
              <a:rPr lang="en-US" sz="2000" b="1" dirty="0">
                <a:solidFill>
                  <a:srgbClr val="0B4B8E"/>
                </a:solidFill>
                <a:sym typeface="Wingdings"/>
              </a:rPr>
              <a:t>x, y</a:t>
            </a:r>
            <a:r>
              <a:rPr lang="en-US" sz="2000" dirty="0">
                <a:sym typeface="Wingdings"/>
              </a:rPr>
              <a:t> pad coordinates</a:t>
            </a:r>
            <a:endParaRPr lang="en-US" sz="2000" dirty="0"/>
          </a:p>
          <a:p>
            <a:pPr lvl="1"/>
            <a:endParaRPr lang="en-US" sz="2000" dirty="0"/>
          </a:p>
          <a:p>
            <a:endParaRPr lang="en-US" sz="2400" dirty="0"/>
          </a:p>
        </p:txBody>
      </p:sp>
      <p:grpSp>
        <p:nvGrpSpPr>
          <p:cNvPr id="61" name="Group 60">
            <a:extLst>
              <a:ext uri="{FF2B5EF4-FFF2-40B4-BE49-F238E27FC236}">
                <a16:creationId xmlns:a16="http://schemas.microsoft.com/office/drawing/2014/main" id="{6B0EDF08-167E-D016-37A8-66418A1776EF}"/>
              </a:ext>
            </a:extLst>
          </p:cNvPr>
          <p:cNvGrpSpPr/>
          <p:nvPr/>
        </p:nvGrpSpPr>
        <p:grpSpPr>
          <a:xfrm>
            <a:off x="1234737" y="3515554"/>
            <a:ext cx="10130874" cy="2347821"/>
            <a:chOff x="178294" y="775635"/>
            <a:chExt cx="8814286" cy="2042703"/>
          </a:xfrm>
        </p:grpSpPr>
        <p:sp>
          <p:nvSpPr>
            <p:cNvPr id="4" name="Line 4">
              <a:extLst>
                <a:ext uri="{FF2B5EF4-FFF2-40B4-BE49-F238E27FC236}">
                  <a16:creationId xmlns:a16="http://schemas.microsoft.com/office/drawing/2014/main" id="{4F541F75-C0C7-BEA6-1D37-42A269896FD3}"/>
                </a:ext>
              </a:extLst>
            </p:cNvPr>
            <p:cNvSpPr>
              <a:spLocks noChangeShapeType="1"/>
            </p:cNvSpPr>
            <p:nvPr/>
          </p:nvSpPr>
          <p:spPr bwMode="auto">
            <a:xfrm flipH="1">
              <a:off x="1430831" y="1709593"/>
              <a:ext cx="365125" cy="27622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5">
              <a:extLst>
                <a:ext uri="{FF2B5EF4-FFF2-40B4-BE49-F238E27FC236}">
                  <a16:creationId xmlns:a16="http://schemas.microsoft.com/office/drawing/2014/main" id="{AC27A11C-F9C9-18CC-4A49-6E1E43E386C6}"/>
                </a:ext>
              </a:extLst>
            </p:cNvPr>
            <p:cNvSpPr>
              <a:spLocks noChangeArrowheads="1"/>
            </p:cNvSpPr>
            <p:nvPr/>
          </p:nvSpPr>
          <p:spPr bwMode="auto">
            <a:xfrm>
              <a:off x="1129206" y="1690543"/>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6" name="Rectangle 6">
              <a:extLst>
                <a:ext uri="{FF2B5EF4-FFF2-40B4-BE49-F238E27FC236}">
                  <a16:creationId xmlns:a16="http://schemas.microsoft.com/office/drawing/2014/main" id="{878C5FE4-AB55-A0CD-4642-D499F9A98AFE}"/>
                </a:ext>
              </a:extLst>
            </p:cNvPr>
            <p:cNvSpPr>
              <a:spLocks noChangeArrowheads="1"/>
            </p:cNvSpPr>
            <p:nvPr/>
          </p:nvSpPr>
          <p:spPr bwMode="auto">
            <a:xfrm>
              <a:off x="1567356" y="1268268"/>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7" name="Oval 7">
              <a:extLst>
                <a:ext uri="{FF2B5EF4-FFF2-40B4-BE49-F238E27FC236}">
                  <a16:creationId xmlns:a16="http://schemas.microsoft.com/office/drawing/2014/main" id="{71F13441-186F-8C80-366C-FE7B425072D0}"/>
                </a:ext>
              </a:extLst>
            </p:cNvPr>
            <p:cNvSpPr>
              <a:spLocks noChangeArrowheads="1"/>
            </p:cNvSpPr>
            <p:nvPr/>
          </p:nvSpPr>
          <p:spPr bwMode="auto">
            <a:xfrm>
              <a:off x="1326056" y="1981055"/>
              <a:ext cx="134938"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8" name="Oval 8">
              <a:extLst>
                <a:ext uri="{FF2B5EF4-FFF2-40B4-BE49-F238E27FC236}">
                  <a16:creationId xmlns:a16="http://schemas.microsoft.com/office/drawing/2014/main" id="{D1F917FA-4B29-55CE-ABFF-467931433FD6}"/>
                </a:ext>
              </a:extLst>
            </p:cNvPr>
            <p:cNvSpPr>
              <a:spLocks noChangeArrowheads="1"/>
            </p:cNvSpPr>
            <p:nvPr/>
          </p:nvSpPr>
          <p:spPr bwMode="auto">
            <a:xfrm>
              <a:off x="1749919" y="1558780"/>
              <a:ext cx="134937" cy="136525"/>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9" name="Rectangle 9">
              <a:extLst>
                <a:ext uri="{FF2B5EF4-FFF2-40B4-BE49-F238E27FC236}">
                  <a16:creationId xmlns:a16="http://schemas.microsoft.com/office/drawing/2014/main" id="{7CB57F63-9BCE-BA26-8C5F-99F580861038}"/>
                </a:ext>
              </a:extLst>
            </p:cNvPr>
            <p:cNvSpPr>
              <a:spLocks noChangeArrowheads="1"/>
            </p:cNvSpPr>
            <p:nvPr/>
          </p:nvSpPr>
          <p:spPr bwMode="auto">
            <a:xfrm>
              <a:off x="891081" y="1128568"/>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0" name="Line 10">
              <a:extLst>
                <a:ext uri="{FF2B5EF4-FFF2-40B4-BE49-F238E27FC236}">
                  <a16:creationId xmlns:a16="http://schemas.microsoft.com/office/drawing/2014/main" id="{232CAD6B-0A9B-F428-2994-F2B8B3787B9E}"/>
                </a:ext>
              </a:extLst>
            </p:cNvPr>
            <p:cNvSpPr>
              <a:spLocks noChangeShapeType="1"/>
            </p:cNvSpPr>
            <p:nvPr/>
          </p:nvSpPr>
          <p:spPr bwMode="auto">
            <a:xfrm flipH="1" flipV="1">
              <a:off x="1884220" y="1649585"/>
              <a:ext cx="450849" cy="20955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1" name="Line 11">
              <a:extLst>
                <a:ext uri="{FF2B5EF4-FFF2-40B4-BE49-F238E27FC236}">
                  <a16:creationId xmlns:a16="http://schemas.microsoft.com/office/drawing/2014/main" id="{1A046FC6-30BA-CB70-855E-7F291113E6E7}"/>
                </a:ext>
              </a:extLst>
            </p:cNvPr>
            <p:cNvSpPr>
              <a:spLocks noChangeShapeType="1"/>
            </p:cNvSpPr>
            <p:nvPr/>
          </p:nvSpPr>
          <p:spPr bwMode="auto">
            <a:xfrm flipH="1">
              <a:off x="906956" y="2150918"/>
              <a:ext cx="465138" cy="392112"/>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2" name="Rectangle 12">
              <a:extLst>
                <a:ext uri="{FF2B5EF4-FFF2-40B4-BE49-F238E27FC236}">
                  <a16:creationId xmlns:a16="http://schemas.microsoft.com/office/drawing/2014/main" id="{918541FB-DD34-C597-F7DD-A7E9146F620E}"/>
                </a:ext>
              </a:extLst>
            </p:cNvPr>
            <p:cNvSpPr>
              <a:spLocks noChangeArrowheads="1"/>
            </p:cNvSpPr>
            <p:nvPr/>
          </p:nvSpPr>
          <p:spPr bwMode="auto">
            <a:xfrm>
              <a:off x="2291256" y="1712768"/>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3" name="Rectangle 13">
              <a:extLst>
                <a:ext uri="{FF2B5EF4-FFF2-40B4-BE49-F238E27FC236}">
                  <a16:creationId xmlns:a16="http://schemas.microsoft.com/office/drawing/2014/main" id="{9640CF4F-790D-5E9F-A292-6E0414064814}"/>
                </a:ext>
              </a:extLst>
            </p:cNvPr>
            <p:cNvSpPr>
              <a:spLocks noChangeArrowheads="1"/>
            </p:cNvSpPr>
            <p:nvPr/>
          </p:nvSpPr>
          <p:spPr bwMode="auto">
            <a:xfrm>
              <a:off x="806944" y="2449368"/>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4" name="Rectangle 14">
              <a:extLst>
                <a:ext uri="{FF2B5EF4-FFF2-40B4-BE49-F238E27FC236}">
                  <a16:creationId xmlns:a16="http://schemas.microsoft.com/office/drawing/2014/main" id="{D76CC7E7-87D0-F477-3173-4D8B003AD4D3}"/>
                </a:ext>
              </a:extLst>
            </p:cNvPr>
            <p:cNvSpPr>
              <a:spLocks noChangeArrowheads="1"/>
            </p:cNvSpPr>
            <p:nvPr/>
          </p:nvSpPr>
          <p:spPr bwMode="auto">
            <a:xfrm>
              <a:off x="178294" y="2420793"/>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(0,0)</a:t>
              </a:r>
            </a:p>
          </p:txBody>
        </p:sp>
        <p:sp>
          <p:nvSpPr>
            <p:cNvPr id="15" name="Rectangle 15">
              <a:extLst>
                <a:ext uri="{FF2B5EF4-FFF2-40B4-BE49-F238E27FC236}">
                  <a16:creationId xmlns:a16="http://schemas.microsoft.com/office/drawing/2014/main" id="{D3E2E935-2E53-6056-B6C3-D24236B86209}"/>
                </a:ext>
              </a:extLst>
            </p:cNvPr>
            <p:cNvSpPr>
              <a:spLocks noChangeArrowheads="1"/>
            </p:cNvSpPr>
            <p:nvPr/>
          </p:nvSpPr>
          <p:spPr bwMode="auto">
            <a:xfrm>
              <a:off x="2446831" y="1590530"/>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(1,0.5)</a:t>
              </a:r>
            </a:p>
          </p:txBody>
        </p:sp>
        <p:sp>
          <p:nvSpPr>
            <p:cNvPr id="16" name="Rectangle 17">
              <a:extLst>
                <a:ext uri="{FF2B5EF4-FFF2-40B4-BE49-F238E27FC236}">
                  <a16:creationId xmlns:a16="http://schemas.microsoft.com/office/drawing/2014/main" id="{BD200047-1078-E842-CD61-DF08729B068E}"/>
                </a:ext>
              </a:extLst>
            </p:cNvPr>
            <p:cNvSpPr>
              <a:spLocks noChangeArrowheads="1"/>
            </p:cNvSpPr>
            <p:nvPr/>
          </p:nvSpPr>
          <p:spPr bwMode="auto">
            <a:xfrm>
              <a:off x="1110156" y="2184255"/>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1</a:t>
              </a:r>
            </a:p>
          </p:txBody>
        </p:sp>
        <p:sp>
          <p:nvSpPr>
            <p:cNvPr id="17" name="Rectangle 18">
              <a:extLst>
                <a:ext uri="{FF2B5EF4-FFF2-40B4-BE49-F238E27FC236}">
                  <a16:creationId xmlns:a16="http://schemas.microsoft.com/office/drawing/2014/main" id="{81F26E81-9099-7CD5-D56F-CB186138E210}"/>
                </a:ext>
              </a:extLst>
            </p:cNvPr>
            <p:cNvSpPr>
              <a:spLocks noChangeArrowheads="1"/>
            </p:cNvSpPr>
            <p:nvPr/>
          </p:nvSpPr>
          <p:spPr bwMode="auto">
            <a:xfrm>
              <a:off x="1583231" y="1763568"/>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2</a:t>
              </a:r>
            </a:p>
          </p:txBody>
        </p:sp>
        <p:sp>
          <p:nvSpPr>
            <p:cNvPr id="18" name="Rectangle 19">
              <a:extLst>
                <a:ext uri="{FF2B5EF4-FFF2-40B4-BE49-F238E27FC236}">
                  <a16:creationId xmlns:a16="http://schemas.microsoft.com/office/drawing/2014/main" id="{51C765CE-6FAA-F98F-FF43-63D7F522C92E}"/>
                </a:ext>
              </a:extLst>
            </p:cNvPr>
            <p:cNvSpPr>
              <a:spLocks noChangeArrowheads="1"/>
            </p:cNvSpPr>
            <p:nvPr/>
          </p:nvSpPr>
          <p:spPr bwMode="auto">
            <a:xfrm>
              <a:off x="1994394" y="136828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4</a:t>
              </a:r>
            </a:p>
          </p:txBody>
        </p:sp>
        <p:sp>
          <p:nvSpPr>
            <p:cNvPr id="19" name="Rectangle 14">
              <a:extLst>
                <a:ext uri="{FF2B5EF4-FFF2-40B4-BE49-F238E27FC236}">
                  <a16:creationId xmlns:a16="http://schemas.microsoft.com/office/drawing/2014/main" id="{F6106471-D01A-EB6D-1048-15AF1922683B}"/>
                </a:ext>
              </a:extLst>
            </p:cNvPr>
            <p:cNvSpPr>
              <a:spLocks noChangeArrowheads="1"/>
            </p:cNvSpPr>
            <p:nvPr/>
          </p:nvSpPr>
          <p:spPr bwMode="auto">
            <a:xfrm>
              <a:off x="2318244" y="807893"/>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(1,1)</a:t>
              </a:r>
            </a:p>
          </p:txBody>
        </p:sp>
        <p:sp>
          <p:nvSpPr>
            <p:cNvPr id="20" name="Rectangle 9">
              <a:extLst>
                <a:ext uri="{FF2B5EF4-FFF2-40B4-BE49-F238E27FC236}">
                  <a16:creationId xmlns:a16="http://schemas.microsoft.com/office/drawing/2014/main" id="{E69E09ED-4A38-E70E-5BBD-8D38B21BA40E}"/>
                </a:ext>
              </a:extLst>
            </p:cNvPr>
            <p:cNvSpPr>
              <a:spLocks noChangeArrowheads="1"/>
            </p:cNvSpPr>
            <p:nvPr/>
          </p:nvSpPr>
          <p:spPr bwMode="auto">
            <a:xfrm>
              <a:off x="4200851" y="1096310"/>
              <a:ext cx="1511300" cy="1443037"/>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1" name="Rectangle 14">
              <a:extLst>
                <a:ext uri="{FF2B5EF4-FFF2-40B4-BE49-F238E27FC236}">
                  <a16:creationId xmlns:a16="http://schemas.microsoft.com/office/drawing/2014/main" id="{2D52FA4D-462D-4D64-99AB-85084D91554C}"/>
                </a:ext>
              </a:extLst>
            </p:cNvPr>
            <p:cNvSpPr>
              <a:spLocks noChangeArrowheads="1"/>
            </p:cNvSpPr>
            <p:nvPr/>
          </p:nvSpPr>
          <p:spPr bwMode="auto">
            <a:xfrm>
              <a:off x="3488064" y="2388535"/>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(0,0)</a:t>
              </a:r>
            </a:p>
          </p:txBody>
        </p:sp>
        <p:sp>
          <p:nvSpPr>
            <p:cNvPr id="22" name="Rectangle 15">
              <a:extLst>
                <a:ext uri="{FF2B5EF4-FFF2-40B4-BE49-F238E27FC236}">
                  <a16:creationId xmlns:a16="http://schemas.microsoft.com/office/drawing/2014/main" id="{E4E6374E-5F36-7D4C-8926-E8B94D80388F}"/>
                </a:ext>
              </a:extLst>
            </p:cNvPr>
            <p:cNvSpPr>
              <a:spLocks noChangeArrowheads="1"/>
            </p:cNvSpPr>
            <p:nvPr/>
          </p:nvSpPr>
          <p:spPr bwMode="auto">
            <a:xfrm>
              <a:off x="5786750" y="1610869"/>
              <a:ext cx="924007"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(1,0.5)</a:t>
              </a:r>
            </a:p>
          </p:txBody>
        </p:sp>
        <p:sp>
          <p:nvSpPr>
            <p:cNvPr id="23" name="Rectangle 14">
              <a:extLst>
                <a:ext uri="{FF2B5EF4-FFF2-40B4-BE49-F238E27FC236}">
                  <a16:creationId xmlns:a16="http://schemas.microsoft.com/office/drawing/2014/main" id="{9E3B215F-6446-8C9E-8CBD-80CBD1817ABE}"/>
                </a:ext>
              </a:extLst>
            </p:cNvPr>
            <p:cNvSpPr>
              <a:spLocks noChangeArrowheads="1"/>
            </p:cNvSpPr>
            <p:nvPr/>
          </p:nvSpPr>
          <p:spPr bwMode="auto">
            <a:xfrm>
              <a:off x="5628014" y="775635"/>
              <a:ext cx="71010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latin typeface="Arial" panose="020B0604020202020204" pitchFamily="34" charset="0"/>
                  <a:cs typeface="Arial" panose="020B0604020202020204" pitchFamily="34" charset="0"/>
                </a:rPr>
                <a:t>(1,1)</a:t>
              </a:r>
            </a:p>
          </p:txBody>
        </p:sp>
        <p:sp>
          <p:nvSpPr>
            <p:cNvPr id="24" name="TextBox 23">
              <a:extLst>
                <a:ext uri="{FF2B5EF4-FFF2-40B4-BE49-F238E27FC236}">
                  <a16:creationId xmlns:a16="http://schemas.microsoft.com/office/drawing/2014/main" id="{1B8BA2B1-2335-E413-31C8-DF22A85441C9}"/>
                </a:ext>
              </a:extLst>
            </p:cNvPr>
            <p:cNvSpPr txBox="1"/>
            <p:nvPr/>
          </p:nvSpPr>
          <p:spPr>
            <a:xfrm>
              <a:off x="6528919" y="980271"/>
              <a:ext cx="2443735" cy="369332"/>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x1</a:t>
              </a:r>
              <a:r>
                <a:rPr lang="en-US" sz="1800" dirty="0">
                  <a:latin typeface="Arial" panose="020B0604020202020204" pitchFamily="34" charset="0"/>
                  <a:cs typeface="Arial" panose="020B0604020202020204" pitchFamily="34" charset="0"/>
                </a:rPr>
                <a:t> = 0.571  </a:t>
              </a:r>
              <a:r>
                <a:rPr lang="en-US" sz="1800" b="1" dirty="0">
                  <a:solidFill>
                    <a:srgbClr val="0B4B8E"/>
                  </a:solidFill>
                  <a:latin typeface="Arial" panose="020B0604020202020204" pitchFamily="34" charset="0"/>
                  <a:cs typeface="Arial" panose="020B0604020202020204" pitchFamily="34" charset="0"/>
                </a:rPr>
                <a:t>x2 </a:t>
              </a:r>
              <a:r>
                <a:rPr lang="en-US" sz="1800" dirty="0">
                  <a:latin typeface="Arial" panose="020B0604020202020204" pitchFamily="34" charset="0"/>
                  <a:cs typeface="Arial" panose="020B0604020202020204" pitchFamily="34" charset="0"/>
                </a:rPr>
                <a:t>=0.857</a:t>
              </a:r>
            </a:p>
          </p:txBody>
        </p:sp>
        <p:sp>
          <p:nvSpPr>
            <p:cNvPr id="25" name="TextBox 24">
              <a:extLst>
                <a:ext uri="{FF2B5EF4-FFF2-40B4-BE49-F238E27FC236}">
                  <a16:creationId xmlns:a16="http://schemas.microsoft.com/office/drawing/2014/main" id="{B30E92D6-6DDA-3E09-DE25-0C2F730BC30C}"/>
                </a:ext>
              </a:extLst>
            </p:cNvPr>
            <p:cNvSpPr txBox="1"/>
            <p:nvPr/>
          </p:nvSpPr>
          <p:spPr>
            <a:xfrm>
              <a:off x="6536021" y="1267307"/>
              <a:ext cx="2456559" cy="369332"/>
            </a:xfrm>
            <a:prstGeom prst="rect">
              <a:avLst/>
            </a:prstGeom>
            <a:noFill/>
          </p:spPr>
          <p:txBody>
            <a:bodyPr wrap="none" rtlCol="0">
              <a:spAutoFit/>
            </a:bodyPr>
            <a:lstStyle/>
            <a:p>
              <a:r>
                <a:rPr lang="en-US" sz="1800" b="1" dirty="0">
                  <a:solidFill>
                    <a:srgbClr val="0B4B8E"/>
                  </a:solidFill>
                  <a:latin typeface="Arial" panose="020B0604020202020204" pitchFamily="34" charset="0"/>
                  <a:cs typeface="Arial" panose="020B0604020202020204" pitchFamily="34" charset="0"/>
                </a:rPr>
                <a:t>y1</a:t>
              </a:r>
              <a:r>
                <a:rPr lang="en-US" sz="1800" dirty="0">
                  <a:latin typeface="Arial" panose="020B0604020202020204" pitchFamily="34" charset="0"/>
                  <a:cs typeface="Arial" panose="020B0604020202020204" pitchFamily="34" charset="0"/>
                </a:rPr>
                <a:t> = 0.286  </a:t>
              </a:r>
              <a:r>
                <a:rPr lang="en-US" sz="1800" b="1" dirty="0">
                  <a:solidFill>
                    <a:srgbClr val="0B4B8E"/>
                  </a:solidFill>
                  <a:latin typeface="Arial" panose="020B0604020202020204" pitchFamily="34" charset="0"/>
                  <a:cs typeface="Arial" panose="020B0604020202020204" pitchFamily="34" charset="0"/>
                </a:rPr>
                <a:t>y2 </a:t>
              </a:r>
              <a:r>
                <a:rPr lang="en-US" sz="1800" dirty="0">
                  <a:latin typeface="Arial" panose="020B0604020202020204" pitchFamily="34" charset="0"/>
                  <a:cs typeface="Arial" panose="020B0604020202020204" pitchFamily="34" charset="0"/>
                </a:rPr>
                <a:t>=0.429</a:t>
              </a:r>
            </a:p>
          </p:txBody>
        </p:sp>
        <p:grpSp>
          <p:nvGrpSpPr>
            <p:cNvPr id="26" name="Group 25">
              <a:extLst>
                <a:ext uri="{FF2B5EF4-FFF2-40B4-BE49-F238E27FC236}">
                  <a16:creationId xmlns:a16="http://schemas.microsoft.com/office/drawing/2014/main" id="{E8BB13AC-72F9-33C2-4831-3B90D3957781}"/>
                </a:ext>
              </a:extLst>
            </p:cNvPr>
            <p:cNvGrpSpPr/>
            <p:nvPr/>
          </p:nvGrpSpPr>
          <p:grpSpPr>
            <a:xfrm>
              <a:off x="4206211" y="1105108"/>
              <a:ext cx="1505655" cy="1435100"/>
              <a:chOff x="4873270" y="2477770"/>
              <a:chExt cx="1505655" cy="1435100"/>
            </a:xfrm>
          </p:grpSpPr>
          <p:sp>
            <p:nvSpPr>
              <p:cNvPr id="27" name="Line 10">
                <a:extLst>
                  <a:ext uri="{FF2B5EF4-FFF2-40B4-BE49-F238E27FC236}">
                    <a16:creationId xmlns:a16="http://schemas.microsoft.com/office/drawing/2014/main" id="{37529723-B412-16EC-274D-1B63611D0D30}"/>
                  </a:ext>
                </a:extLst>
              </p:cNvPr>
              <p:cNvSpPr>
                <a:spLocks noChangeShapeType="1"/>
              </p:cNvSpPr>
              <p:nvPr/>
            </p:nvSpPr>
            <p:spPr bwMode="auto">
              <a:xfrm flipH="1" flipV="1">
                <a:off x="532496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10">
                <a:extLst>
                  <a:ext uri="{FF2B5EF4-FFF2-40B4-BE49-F238E27FC236}">
                    <a16:creationId xmlns:a16="http://schemas.microsoft.com/office/drawing/2014/main" id="{C6C9E912-AF2B-E278-7F42-DE1D4170BCB6}"/>
                  </a:ext>
                </a:extLst>
              </p:cNvPr>
              <p:cNvSpPr>
                <a:spLocks noChangeShapeType="1"/>
              </p:cNvSpPr>
              <p:nvPr/>
            </p:nvSpPr>
            <p:spPr bwMode="auto">
              <a:xfrm flipH="1" flipV="1">
                <a:off x="4873270" y="2477770"/>
                <a:ext cx="1" cy="1435100"/>
              </a:xfrm>
              <a:prstGeom prst="line">
                <a:avLst/>
              </a:prstGeom>
              <a:noFill/>
              <a:ln w="12700" cmpd="sng">
                <a:solidFill>
                  <a:srgbClr val="FFFFF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10">
                <a:extLst>
                  <a:ext uri="{FF2B5EF4-FFF2-40B4-BE49-F238E27FC236}">
                    <a16:creationId xmlns:a16="http://schemas.microsoft.com/office/drawing/2014/main" id="{657D6C8D-A8F8-63CD-422D-021E73BF12A3}"/>
                  </a:ext>
                </a:extLst>
              </p:cNvPr>
              <p:cNvSpPr>
                <a:spLocks noChangeShapeType="1"/>
              </p:cNvSpPr>
              <p:nvPr/>
            </p:nvSpPr>
            <p:spPr bwMode="auto">
              <a:xfrm flipH="1" flipV="1">
                <a:off x="502383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10">
                <a:extLst>
                  <a:ext uri="{FF2B5EF4-FFF2-40B4-BE49-F238E27FC236}">
                    <a16:creationId xmlns:a16="http://schemas.microsoft.com/office/drawing/2014/main" id="{000F49C4-9F19-6E1D-4E11-0086272CC90D}"/>
                  </a:ext>
                </a:extLst>
              </p:cNvPr>
              <p:cNvSpPr>
                <a:spLocks noChangeShapeType="1"/>
              </p:cNvSpPr>
              <p:nvPr/>
            </p:nvSpPr>
            <p:spPr bwMode="auto">
              <a:xfrm flipH="1" flipV="1">
                <a:off x="517440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Line 10">
                <a:extLst>
                  <a:ext uri="{FF2B5EF4-FFF2-40B4-BE49-F238E27FC236}">
                    <a16:creationId xmlns:a16="http://schemas.microsoft.com/office/drawing/2014/main" id="{90C72914-A752-7D8B-65FF-683CDB9B9418}"/>
                  </a:ext>
                </a:extLst>
              </p:cNvPr>
              <p:cNvSpPr>
                <a:spLocks noChangeShapeType="1"/>
              </p:cNvSpPr>
              <p:nvPr/>
            </p:nvSpPr>
            <p:spPr bwMode="auto">
              <a:xfrm flipH="1" flipV="1">
                <a:off x="547553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Line 10">
                <a:extLst>
                  <a:ext uri="{FF2B5EF4-FFF2-40B4-BE49-F238E27FC236}">
                    <a16:creationId xmlns:a16="http://schemas.microsoft.com/office/drawing/2014/main" id="{7BA4C3F4-53E8-7485-162D-B29EB30E7C97}"/>
                  </a:ext>
                </a:extLst>
              </p:cNvPr>
              <p:cNvSpPr>
                <a:spLocks noChangeShapeType="1"/>
              </p:cNvSpPr>
              <p:nvPr/>
            </p:nvSpPr>
            <p:spPr bwMode="auto">
              <a:xfrm flipH="1" flipV="1">
                <a:off x="562609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3" name="Line 10">
                <a:extLst>
                  <a:ext uri="{FF2B5EF4-FFF2-40B4-BE49-F238E27FC236}">
                    <a16:creationId xmlns:a16="http://schemas.microsoft.com/office/drawing/2014/main" id="{18DBD273-5A0C-DB96-FCE9-70259AD38DC6}"/>
                  </a:ext>
                </a:extLst>
              </p:cNvPr>
              <p:cNvSpPr>
                <a:spLocks noChangeShapeType="1"/>
              </p:cNvSpPr>
              <p:nvPr/>
            </p:nvSpPr>
            <p:spPr bwMode="auto">
              <a:xfrm flipH="1" flipV="1">
                <a:off x="577666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4" name="Line 10">
                <a:extLst>
                  <a:ext uri="{FF2B5EF4-FFF2-40B4-BE49-F238E27FC236}">
                    <a16:creationId xmlns:a16="http://schemas.microsoft.com/office/drawing/2014/main" id="{C3D0ED06-2C8E-CB0C-A754-3E3841290C9D}"/>
                  </a:ext>
                </a:extLst>
              </p:cNvPr>
              <p:cNvSpPr>
                <a:spLocks noChangeShapeType="1"/>
              </p:cNvSpPr>
              <p:nvPr/>
            </p:nvSpPr>
            <p:spPr bwMode="auto">
              <a:xfrm flipH="1" flipV="1">
                <a:off x="592722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5" name="Line 10">
                <a:extLst>
                  <a:ext uri="{FF2B5EF4-FFF2-40B4-BE49-F238E27FC236}">
                    <a16:creationId xmlns:a16="http://schemas.microsoft.com/office/drawing/2014/main" id="{A92802E1-DC55-871A-93B5-08C7FD2594FF}"/>
                  </a:ext>
                </a:extLst>
              </p:cNvPr>
              <p:cNvSpPr>
                <a:spLocks noChangeShapeType="1"/>
              </p:cNvSpPr>
              <p:nvPr/>
            </p:nvSpPr>
            <p:spPr bwMode="auto">
              <a:xfrm flipH="1" flipV="1">
                <a:off x="607779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6" name="Line 10">
                <a:extLst>
                  <a:ext uri="{FF2B5EF4-FFF2-40B4-BE49-F238E27FC236}">
                    <a16:creationId xmlns:a16="http://schemas.microsoft.com/office/drawing/2014/main" id="{F9F5E158-3980-7CC8-ED37-9401541B8F50}"/>
                  </a:ext>
                </a:extLst>
              </p:cNvPr>
              <p:cNvSpPr>
                <a:spLocks noChangeShapeType="1"/>
              </p:cNvSpPr>
              <p:nvPr/>
            </p:nvSpPr>
            <p:spPr bwMode="auto">
              <a:xfrm flipH="1" flipV="1">
                <a:off x="622835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7" name="Line 10">
                <a:extLst>
                  <a:ext uri="{FF2B5EF4-FFF2-40B4-BE49-F238E27FC236}">
                    <a16:creationId xmlns:a16="http://schemas.microsoft.com/office/drawing/2014/main" id="{FA980338-451D-D117-E69B-E4F951D2A64E}"/>
                  </a:ext>
                </a:extLst>
              </p:cNvPr>
              <p:cNvSpPr>
                <a:spLocks noChangeShapeType="1"/>
              </p:cNvSpPr>
              <p:nvPr/>
            </p:nvSpPr>
            <p:spPr bwMode="auto">
              <a:xfrm flipH="1" flipV="1">
                <a:off x="6378924" y="2477770"/>
                <a:ext cx="1" cy="1435100"/>
              </a:xfrm>
              <a:prstGeom prst="line">
                <a:avLst/>
              </a:prstGeom>
              <a:noFill/>
              <a:ln w="12700" cmpd="sng">
                <a:no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7524F73D-5036-D11A-88E9-0FD47F0F1748}"/>
                </a:ext>
              </a:extLst>
            </p:cNvPr>
            <p:cNvGrpSpPr/>
            <p:nvPr/>
          </p:nvGrpSpPr>
          <p:grpSpPr>
            <a:xfrm rot="16200000">
              <a:off x="4211773" y="1077234"/>
              <a:ext cx="1505655" cy="1513434"/>
              <a:chOff x="4873270" y="2477770"/>
              <a:chExt cx="1505655" cy="1435100"/>
            </a:xfrm>
          </p:grpSpPr>
          <p:sp>
            <p:nvSpPr>
              <p:cNvPr id="39" name="Line 10">
                <a:extLst>
                  <a:ext uri="{FF2B5EF4-FFF2-40B4-BE49-F238E27FC236}">
                    <a16:creationId xmlns:a16="http://schemas.microsoft.com/office/drawing/2014/main" id="{65577A19-37A8-6F5E-D4E9-20FC58D65735}"/>
                  </a:ext>
                </a:extLst>
              </p:cNvPr>
              <p:cNvSpPr>
                <a:spLocks noChangeShapeType="1"/>
              </p:cNvSpPr>
              <p:nvPr/>
            </p:nvSpPr>
            <p:spPr bwMode="auto">
              <a:xfrm flipH="1" flipV="1">
                <a:off x="532496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0" name="Line 10">
                <a:extLst>
                  <a:ext uri="{FF2B5EF4-FFF2-40B4-BE49-F238E27FC236}">
                    <a16:creationId xmlns:a16="http://schemas.microsoft.com/office/drawing/2014/main" id="{4D9F3871-10FC-68F6-6F6C-F01C440D92C7}"/>
                  </a:ext>
                </a:extLst>
              </p:cNvPr>
              <p:cNvSpPr>
                <a:spLocks noChangeShapeType="1"/>
              </p:cNvSpPr>
              <p:nvPr/>
            </p:nvSpPr>
            <p:spPr bwMode="auto">
              <a:xfrm flipH="1" flipV="1">
                <a:off x="4873270" y="2477770"/>
                <a:ext cx="1" cy="1435100"/>
              </a:xfrm>
              <a:prstGeom prst="line">
                <a:avLst/>
              </a:prstGeom>
              <a:noFill/>
              <a:ln w="12700" cmpd="sng">
                <a:solidFill>
                  <a:srgbClr val="FFFFF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1" name="Line 10">
                <a:extLst>
                  <a:ext uri="{FF2B5EF4-FFF2-40B4-BE49-F238E27FC236}">
                    <a16:creationId xmlns:a16="http://schemas.microsoft.com/office/drawing/2014/main" id="{D4A22DFD-E5C2-F9AD-8820-72AC52BACAD9}"/>
                  </a:ext>
                </a:extLst>
              </p:cNvPr>
              <p:cNvSpPr>
                <a:spLocks noChangeShapeType="1"/>
              </p:cNvSpPr>
              <p:nvPr/>
            </p:nvSpPr>
            <p:spPr bwMode="auto">
              <a:xfrm flipH="1" flipV="1">
                <a:off x="502383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2" name="Line 10">
                <a:extLst>
                  <a:ext uri="{FF2B5EF4-FFF2-40B4-BE49-F238E27FC236}">
                    <a16:creationId xmlns:a16="http://schemas.microsoft.com/office/drawing/2014/main" id="{6111A4D7-CF45-4D22-189E-7E582BC752B3}"/>
                  </a:ext>
                </a:extLst>
              </p:cNvPr>
              <p:cNvSpPr>
                <a:spLocks noChangeShapeType="1"/>
              </p:cNvSpPr>
              <p:nvPr/>
            </p:nvSpPr>
            <p:spPr bwMode="auto">
              <a:xfrm flipH="1" flipV="1">
                <a:off x="517440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0">
                <a:extLst>
                  <a:ext uri="{FF2B5EF4-FFF2-40B4-BE49-F238E27FC236}">
                    <a16:creationId xmlns:a16="http://schemas.microsoft.com/office/drawing/2014/main" id="{8ED4D39C-31C8-6014-131F-6A2F5292E9EE}"/>
                  </a:ext>
                </a:extLst>
              </p:cNvPr>
              <p:cNvSpPr>
                <a:spLocks noChangeShapeType="1"/>
              </p:cNvSpPr>
              <p:nvPr/>
            </p:nvSpPr>
            <p:spPr bwMode="auto">
              <a:xfrm flipH="1" flipV="1">
                <a:off x="547553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Line 10">
                <a:extLst>
                  <a:ext uri="{FF2B5EF4-FFF2-40B4-BE49-F238E27FC236}">
                    <a16:creationId xmlns:a16="http://schemas.microsoft.com/office/drawing/2014/main" id="{6EAB778E-74DA-C3AB-6FA3-A726C4515B52}"/>
                  </a:ext>
                </a:extLst>
              </p:cNvPr>
              <p:cNvSpPr>
                <a:spLocks noChangeShapeType="1"/>
              </p:cNvSpPr>
              <p:nvPr/>
            </p:nvSpPr>
            <p:spPr bwMode="auto">
              <a:xfrm flipH="1" flipV="1">
                <a:off x="562609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Line 10">
                <a:extLst>
                  <a:ext uri="{FF2B5EF4-FFF2-40B4-BE49-F238E27FC236}">
                    <a16:creationId xmlns:a16="http://schemas.microsoft.com/office/drawing/2014/main" id="{A174D9C7-B56F-7115-687B-042502B43145}"/>
                  </a:ext>
                </a:extLst>
              </p:cNvPr>
              <p:cNvSpPr>
                <a:spLocks noChangeShapeType="1"/>
              </p:cNvSpPr>
              <p:nvPr/>
            </p:nvSpPr>
            <p:spPr bwMode="auto">
              <a:xfrm flipH="1" flipV="1">
                <a:off x="577666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6" name="Line 10">
                <a:extLst>
                  <a:ext uri="{FF2B5EF4-FFF2-40B4-BE49-F238E27FC236}">
                    <a16:creationId xmlns:a16="http://schemas.microsoft.com/office/drawing/2014/main" id="{005202F1-BDFC-44AF-EFEE-33B3EC0DBA25}"/>
                  </a:ext>
                </a:extLst>
              </p:cNvPr>
              <p:cNvSpPr>
                <a:spLocks noChangeShapeType="1"/>
              </p:cNvSpPr>
              <p:nvPr/>
            </p:nvSpPr>
            <p:spPr bwMode="auto">
              <a:xfrm flipH="1" flipV="1">
                <a:off x="592722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7" name="Line 10">
                <a:extLst>
                  <a:ext uri="{FF2B5EF4-FFF2-40B4-BE49-F238E27FC236}">
                    <a16:creationId xmlns:a16="http://schemas.microsoft.com/office/drawing/2014/main" id="{04A7CF14-0EED-4351-2494-C5D555539408}"/>
                  </a:ext>
                </a:extLst>
              </p:cNvPr>
              <p:cNvSpPr>
                <a:spLocks noChangeShapeType="1"/>
              </p:cNvSpPr>
              <p:nvPr/>
            </p:nvSpPr>
            <p:spPr bwMode="auto">
              <a:xfrm flipH="1" flipV="1">
                <a:off x="6077790"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8" name="Line 10">
                <a:extLst>
                  <a:ext uri="{FF2B5EF4-FFF2-40B4-BE49-F238E27FC236}">
                    <a16:creationId xmlns:a16="http://schemas.microsoft.com/office/drawing/2014/main" id="{D0798698-EA9B-7491-5FD5-D1E4ABB43AE1}"/>
                  </a:ext>
                </a:extLst>
              </p:cNvPr>
              <p:cNvSpPr>
                <a:spLocks noChangeShapeType="1"/>
              </p:cNvSpPr>
              <p:nvPr/>
            </p:nvSpPr>
            <p:spPr bwMode="auto">
              <a:xfrm flipH="1" flipV="1">
                <a:off x="6228355" y="2477770"/>
                <a:ext cx="1" cy="1435100"/>
              </a:xfrm>
              <a:prstGeom prst="line">
                <a:avLst/>
              </a:prstGeom>
              <a:noFill/>
              <a:ln w="12700" cmpd="sng">
                <a:solidFill>
                  <a:srgbClr val="7F7F7F"/>
                </a:solid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9" name="Line 10">
                <a:extLst>
                  <a:ext uri="{FF2B5EF4-FFF2-40B4-BE49-F238E27FC236}">
                    <a16:creationId xmlns:a16="http://schemas.microsoft.com/office/drawing/2014/main" id="{B6BB2D7C-B89C-F62B-475A-E1841F7F564C}"/>
                  </a:ext>
                </a:extLst>
              </p:cNvPr>
              <p:cNvSpPr>
                <a:spLocks noChangeShapeType="1"/>
              </p:cNvSpPr>
              <p:nvPr/>
            </p:nvSpPr>
            <p:spPr bwMode="auto">
              <a:xfrm flipH="1" flipV="1">
                <a:off x="6378924" y="2477770"/>
                <a:ext cx="1" cy="1435100"/>
              </a:xfrm>
              <a:prstGeom prst="line">
                <a:avLst/>
              </a:prstGeom>
              <a:noFill/>
              <a:ln w="12700" cmpd="sng">
                <a:noFill/>
                <a:prstDash val="solid"/>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sp>
          <p:nvSpPr>
            <p:cNvPr id="50" name="Line 11">
              <a:extLst>
                <a:ext uri="{FF2B5EF4-FFF2-40B4-BE49-F238E27FC236}">
                  <a16:creationId xmlns:a16="http://schemas.microsoft.com/office/drawing/2014/main" id="{310F8EE3-D9B3-65A2-47F4-21BDDA393663}"/>
                </a:ext>
              </a:extLst>
            </p:cNvPr>
            <p:cNvSpPr>
              <a:spLocks noChangeShapeType="1"/>
            </p:cNvSpPr>
            <p:nvPr/>
          </p:nvSpPr>
          <p:spPr bwMode="auto">
            <a:xfrm flipH="1">
              <a:off x="4197038" y="1834509"/>
              <a:ext cx="1511448" cy="709917"/>
            </a:xfrm>
            <a:prstGeom prst="line">
              <a:avLst/>
            </a:prstGeom>
            <a:noFill/>
            <a:ln w="381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1" name="Oval 7">
              <a:extLst>
                <a:ext uri="{FF2B5EF4-FFF2-40B4-BE49-F238E27FC236}">
                  <a16:creationId xmlns:a16="http://schemas.microsoft.com/office/drawing/2014/main" id="{903FD976-22AA-A039-4E4D-5831E5BD101F}"/>
                </a:ext>
              </a:extLst>
            </p:cNvPr>
            <p:cNvSpPr>
              <a:spLocks noChangeArrowheads="1"/>
            </p:cNvSpPr>
            <p:nvPr/>
          </p:nvSpPr>
          <p:spPr bwMode="auto">
            <a:xfrm rot="16200000">
              <a:off x="4997362" y="2073614"/>
              <a:ext cx="134938" cy="136525"/>
            </a:xfrm>
            <a:prstGeom prst="ellipse">
              <a:avLst/>
            </a:prstGeom>
            <a:solidFill>
              <a:srgbClr val="006B61"/>
            </a:solidFill>
            <a:ln w="12700">
              <a:noFill/>
              <a:prstDash val="dot"/>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52" name="Oval 7">
              <a:extLst>
                <a:ext uri="{FF2B5EF4-FFF2-40B4-BE49-F238E27FC236}">
                  <a16:creationId xmlns:a16="http://schemas.microsoft.com/office/drawing/2014/main" id="{5A0CD500-1BF3-A6F7-89D3-49B1D40B2B6E}"/>
                </a:ext>
              </a:extLst>
            </p:cNvPr>
            <p:cNvSpPr>
              <a:spLocks noChangeArrowheads="1"/>
            </p:cNvSpPr>
            <p:nvPr/>
          </p:nvSpPr>
          <p:spPr bwMode="auto">
            <a:xfrm rot="16200000">
              <a:off x="5431980" y="1866811"/>
              <a:ext cx="134938" cy="136525"/>
            </a:xfrm>
            <a:prstGeom prst="ellipse">
              <a:avLst/>
            </a:prstGeom>
            <a:solidFill>
              <a:srgbClr val="006B61"/>
            </a:solidFill>
            <a:ln w="12700">
              <a:noFill/>
              <a:prstDash val="dot"/>
              <a:round/>
              <a:headEnd/>
              <a:tailEnd/>
            </a:ln>
            <a:effectLst/>
          </p:spPr>
          <p:txBody>
            <a:bodyPr wrap="none" anchor="ctr">
              <a:prstTxWarp prst="textNoShape">
                <a:avLst/>
              </a:prstTxWarp>
            </a:bodyPr>
            <a:lstStyle/>
            <a:p>
              <a:endParaRPr lang="en-US" sz="2000" b="1" dirty="0">
                <a:latin typeface="Arial" panose="020B0604020202020204" pitchFamily="34" charset="0"/>
                <a:cs typeface="Arial" panose="020B0604020202020204" pitchFamily="34" charset="0"/>
              </a:endParaRPr>
            </a:p>
          </p:txBody>
        </p:sp>
        <p:sp>
          <p:nvSpPr>
            <p:cNvPr id="53" name="Rectangle 5">
              <a:extLst>
                <a:ext uri="{FF2B5EF4-FFF2-40B4-BE49-F238E27FC236}">
                  <a16:creationId xmlns:a16="http://schemas.microsoft.com/office/drawing/2014/main" id="{7AE60639-D546-DBCF-65C0-B9C1D68337E6}"/>
                </a:ext>
              </a:extLst>
            </p:cNvPr>
            <p:cNvSpPr>
              <a:spLocks noChangeArrowheads="1"/>
            </p:cNvSpPr>
            <p:nvPr/>
          </p:nvSpPr>
          <p:spPr bwMode="auto">
            <a:xfrm>
              <a:off x="4852603" y="1735192"/>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54" name="Rectangle 6">
              <a:extLst>
                <a:ext uri="{FF2B5EF4-FFF2-40B4-BE49-F238E27FC236}">
                  <a16:creationId xmlns:a16="http://schemas.microsoft.com/office/drawing/2014/main" id="{CEB11A6D-DC24-6812-2C04-1D29F6F68D86}"/>
                </a:ext>
              </a:extLst>
            </p:cNvPr>
            <p:cNvSpPr>
              <a:spLocks noChangeArrowheads="1"/>
            </p:cNvSpPr>
            <p:nvPr/>
          </p:nvSpPr>
          <p:spPr bwMode="auto">
            <a:xfrm>
              <a:off x="5271319" y="1558574"/>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55" name="Rectangle 19">
              <a:extLst>
                <a:ext uri="{FF2B5EF4-FFF2-40B4-BE49-F238E27FC236}">
                  <a16:creationId xmlns:a16="http://schemas.microsoft.com/office/drawing/2014/main" id="{6D70E095-E2C3-4F72-6F56-E2ABFD780479}"/>
                </a:ext>
              </a:extLst>
            </p:cNvPr>
            <p:cNvSpPr>
              <a:spLocks noChangeArrowheads="1"/>
            </p:cNvSpPr>
            <p:nvPr/>
          </p:nvSpPr>
          <p:spPr bwMode="auto">
            <a:xfrm>
              <a:off x="5458101" y="1849167"/>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4</a:t>
              </a:r>
            </a:p>
          </p:txBody>
        </p:sp>
        <p:sp>
          <p:nvSpPr>
            <p:cNvPr id="56" name="Rectangle 18">
              <a:extLst>
                <a:ext uri="{FF2B5EF4-FFF2-40B4-BE49-F238E27FC236}">
                  <a16:creationId xmlns:a16="http://schemas.microsoft.com/office/drawing/2014/main" id="{93E032EA-D7C6-E766-3A24-88A719447140}"/>
                </a:ext>
              </a:extLst>
            </p:cNvPr>
            <p:cNvSpPr>
              <a:spLocks noChangeArrowheads="1"/>
            </p:cNvSpPr>
            <p:nvPr/>
          </p:nvSpPr>
          <p:spPr bwMode="auto">
            <a:xfrm>
              <a:off x="5155111" y="196866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2</a:t>
              </a:r>
            </a:p>
          </p:txBody>
        </p:sp>
        <p:sp>
          <p:nvSpPr>
            <p:cNvPr id="57" name="Rectangle 13">
              <a:extLst>
                <a:ext uri="{FF2B5EF4-FFF2-40B4-BE49-F238E27FC236}">
                  <a16:creationId xmlns:a16="http://schemas.microsoft.com/office/drawing/2014/main" id="{E69317F4-3689-830C-1FB6-8A90C4E3CFE4}"/>
                </a:ext>
              </a:extLst>
            </p:cNvPr>
            <p:cNvSpPr>
              <a:spLocks noChangeArrowheads="1"/>
            </p:cNvSpPr>
            <p:nvPr/>
          </p:nvSpPr>
          <p:spPr bwMode="auto">
            <a:xfrm>
              <a:off x="4098165" y="2425306"/>
              <a:ext cx="206375" cy="241300"/>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8" name="Right Arrow 57">
              <a:extLst>
                <a:ext uri="{FF2B5EF4-FFF2-40B4-BE49-F238E27FC236}">
                  <a16:creationId xmlns:a16="http://schemas.microsoft.com/office/drawing/2014/main" id="{B2882115-FDE1-6284-E1B0-9090B4E1D55A}"/>
                </a:ext>
              </a:extLst>
            </p:cNvPr>
            <p:cNvSpPr/>
            <p:nvPr/>
          </p:nvSpPr>
          <p:spPr bwMode="auto">
            <a:xfrm>
              <a:off x="3399435" y="1250797"/>
              <a:ext cx="448982" cy="391275"/>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9" name="Rectangle 12">
              <a:extLst>
                <a:ext uri="{FF2B5EF4-FFF2-40B4-BE49-F238E27FC236}">
                  <a16:creationId xmlns:a16="http://schemas.microsoft.com/office/drawing/2014/main" id="{6813E360-13DE-2C3A-6126-773F7F98CA9A}"/>
                </a:ext>
              </a:extLst>
            </p:cNvPr>
            <p:cNvSpPr>
              <a:spLocks noChangeArrowheads="1"/>
            </p:cNvSpPr>
            <p:nvPr/>
          </p:nvSpPr>
          <p:spPr bwMode="auto">
            <a:xfrm>
              <a:off x="5619255" y="1707628"/>
              <a:ext cx="206375" cy="241300"/>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0" name="Rectangle 17">
              <a:extLst>
                <a:ext uri="{FF2B5EF4-FFF2-40B4-BE49-F238E27FC236}">
                  <a16:creationId xmlns:a16="http://schemas.microsoft.com/office/drawing/2014/main" id="{958F2410-641E-7E76-1E75-14D8F9AE953F}"/>
                </a:ext>
              </a:extLst>
            </p:cNvPr>
            <p:cNvSpPr>
              <a:spLocks noChangeArrowheads="1"/>
            </p:cNvSpPr>
            <p:nvPr/>
          </p:nvSpPr>
          <p:spPr bwMode="auto">
            <a:xfrm>
              <a:off x="4560372" y="2220710"/>
              <a:ext cx="325386"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u="none" strike="noStrike" kern="0" cap="none" spc="0" normalizeH="0" baseline="0" noProof="0" dirty="0">
                  <a:ln>
                    <a:noFill/>
                  </a:ln>
                  <a:solidFill>
                    <a:srgbClr val="800000"/>
                  </a:solidFill>
                  <a:effectLst/>
                  <a:uLnTx/>
                  <a:uFillTx/>
                  <a:latin typeface="Arial" panose="020B0604020202020204" pitchFamily="34" charset="0"/>
                  <a:cs typeface="Arial" panose="020B0604020202020204" pitchFamily="34" charset="0"/>
                </a:rPr>
                <a:t>1</a:t>
              </a:r>
            </a:p>
          </p:txBody>
        </p:sp>
      </p:grpSp>
    </p:spTree>
    <p:extLst>
      <p:ext uri="{BB962C8B-B14F-4D97-AF65-F5344CB8AC3E}">
        <p14:creationId xmlns:p14="http://schemas.microsoft.com/office/powerpoint/2010/main" val="1935588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040CA-377E-E9F4-9F58-BE221805BB3E}"/>
              </a:ext>
            </a:extLst>
          </p:cNvPr>
          <p:cNvSpPr>
            <a:spLocks noGrp="1"/>
          </p:cNvSpPr>
          <p:nvPr>
            <p:ph type="title"/>
          </p:nvPr>
        </p:nvSpPr>
        <p:spPr/>
        <p:txBody>
          <a:bodyPr/>
          <a:lstStyle/>
          <a:p>
            <a:r>
              <a:rPr lang="en-US" dirty="0"/>
              <a:t>What is Matrix A? (cont’d)</a:t>
            </a:r>
          </a:p>
        </p:txBody>
      </p:sp>
      <p:sp>
        <p:nvSpPr>
          <p:cNvPr id="3" name="Content Placeholder 2">
            <a:extLst>
              <a:ext uri="{FF2B5EF4-FFF2-40B4-BE49-F238E27FC236}">
                <a16:creationId xmlns:a16="http://schemas.microsoft.com/office/drawing/2014/main" id="{3A3535BB-7A5C-A62D-1418-0BE493D25A73}"/>
              </a:ext>
            </a:extLst>
          </p:cNvPr>
          <p:cNvSpPr>
            <a:spLocks noGrp="1"/>
          </p:cNvSpPr>
          <p:nvPr>
            <p:ph idx="1"/>
          </p:nvPr>
        </p:nvSpPr>
        <p:spPr>
          <a:xfrm>
            <a:off x="838200" y="1466849"/>
            <a:ext cx="10515600" cy="2159353"/>
          </a:xfrm>
        </p:spPr>
        <p:txBody>
          <a:bodyPr/>
          <a:lstStyle/>
          <a:p>
            <a:r>
              <a:rPr lang="en-US" b="1" dirty="0"/>
              <a:t>Surprisingly simple recipe to build the required </a:t>
            </a:r>
            <a:r>
              <a:rPr lang="en-US" b="1" dirty="0">
                <a:solidFill>
                  <a:srgbClr val="0B4B8E"/>
                </a:solidFill>
              </a:rPr>
              <a:t>A</a:t>
            </a:r>
            <a:r>
              <a:rPr lang="en-US" b="1" dirty="0"/>
              <a:t> matrix</a:t>
            </a:r>
          </a:p>
          <a:p>
            <a:pPr lvl="1"/>
            <a:r>
              <a:rPr lang="en-US" dirty="0"/>
              <a:t>First, build the </a:t>
            </a:r>
            <a:r>
              <a:rPr lang="en-US" b="1" dirty="0" err="1">
                <a:solidFill>
                  <a:srgbClr val="0B4B8E"/>
                </a:solidFill>
              </a:rPr>
              <a:t>NxN</a:t>
            </a:r>
            <a:r>
              <a:rPr lang="en-US" dirty="0"/>
              <a:t> connectivity matrix, called </a:t>
            </a:r>
            <a:r>
              <a:rPr lang="en-US" b="1" dirty="0">
                <a:solidFill>
                  <a:srgbClr val="0B4B8E"/>
                </a:solidFill>
              </a:rPr>
              <a:t>C</a:t>
            </a:r>
            <a:r>
              <a:rPr lang="en-US" dirty="0"/>
              <a:t>  </a:t>
            </a:r>
          </a:p>
          <a:p>
            <a:pPr lvl="1"/>
            <a:r>
              <a:rPr lang="en-US" dirty="0"/>
              <a:t>If gate </a:t>
            </a:r>
            <a:r>
              <a:rPr lang="en-US" b="1" dirty="0" err="1">
                <a:solidFill>
                  <a:srgbClr val="0B4B8E"/>
                </a:solidFill>
              </a:rPr>
              <a:t>i</a:t>
            </a:r>
            <a:r>
              <a:rPr lang="en-US" dirty="0"/>
              <a:t> has a 2-point wire to gate </a:t>
            </a:r>
            <a:r>
              <a:rPr lang="en-US" b="1" dirty="0">
                <a:solidFill>
                  <a:srgbClr val="0B4B8E"/>
                </a:solidFill>
              </a:rPr>
              <a:t>j</a:t>
            </a:r>
            <a:r>
              <a:rPr lang="en-US" dirty="0"/>
              <a:t> with weight </a:t>
            </a:r>
            <a:r>
              <a:rPr lang="en-US" b="1" dirty="0">
                <a:solidFill>
                  <a:srgbClr val="0B4B8E"/>
                </a:solidFill>
              </a:rPr>
              <a:t>w</a:t>
            </a:r>
            <a:r>
              <a:rPr lang="en-US" dirty="0"/>
              <a:t>, </a:t>
            </a:r>
            <a:r>
              <a:rPr lang="en-US" b="1" dirty="0">
                <a:solidFill>
                  <a:srgbClr val="0B4B8E"/>
                </a:solidFill>
              </a:rPr>
              <a:t>c[</a:t>
            </a:r>
            <a:r>
              <a:rPr lang="en-US" b="1" dirty="0" err="1">
                <a:solidFill>
                  <a:srgbClr val="0B4B8E"/>
                </a:solidFill>
              </a:rPr>
              <a:t>i,j</a:t>
            </a:r>
            <a:r>
              <a:rPr lang="en-US" b="1" dirty="0">
                <a:solidFill>
                  <a:srgbClr val="0B4B8E"/>
                </a:solidFill>
              </a:rPr>
              <a:t>] = w</a:t>
            </a:r>
            <a:r>
              <a:rPr lang="en-US" dirty="0"/>
              <a:t>, else = </a:t>
            </a:r>
            <a:r>
              <a:rPr lang="en-US" b="1" dirty="0">
                <a:solidFill>
                  <a:srgbClr val="0B4B8E"/>
                </a:solidFill>
              </a:rPr>
              <a:t>0</a:t>
            </a:r>
          </a:p>
          <a:p>
            <a:r>
              <a:rPr lang="en-US" b="1" dirty="0"/>
              <a:t>Another example of 3 gates, 3 wires, and 1 I/O pad (P)</a:t>
            </a:r>
          </a:p>
          <a:p>
            <a:endParaRPr lang="en-US" dirty="0"/>
          </a:p>
        </p:txBody>
      </p:sp>
      <p:grpSp>
        <p:nvGrpSpPr>
          <p:cNvPr id="18" name="Group 17">
            <a:extLst>
              <a:ext uri="{FF2B5EF4-FFF2-40B4-BE49-F238E27FC236}">
                <a16:creationId xmlns:a16="http://schemas.microsoft.com/office/drawing/2014/main" id="{0AAFD085-919C-126C-0304-4F51EB010E9D}"/>
              </a:ext>
            </a:extLst>
          </p:cNvPr>
          <p:cNvGrpSpPr/>
          <p:nvPr/>
        </p:nvGrpSpPr>
        <p:grpSpPr>
          <a:xfrm>
            <a:off x="1428672" y="3626202"/>
            <a:ext cx="9720709" cy="1991570"/>
            <a:chOff x="949277" y="2578637"/>
            <a:chExt cx="7156968" cy="1466313"/>
          </a:xfrm>
        </p:grpSpPr>
        <p:sp>
          <p:nvSpPr>
            <p:cNvPr id="4" name="Oval 9">
              <a:extLst>
                <a:ext uri="{FF2B5EF4-FFF2-40B4-BE49-F238E27FC236}">
                  <a16:creationId xmlns:a16="http://schemas.microsoft.com/office/drawing/2014/main" id="{370D1658-0B81-6FBC-A956-E0EC615B6B79}"/>
                </a:ext>
              </a:extLst>
            </p:cNvPr>
            <p:cNvSpPr>
              <a:spLocks noChangeArrowheads="1"/>
            </p:cNvSpPr>
            <p:nvPr/>
          </p:nvSpPr>
          <p:spPr bwMode="auto">
            <a:xfrm>
              <a:off x="1778000" y="2851150"/>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1</a:t>
              </a:r>
            </a:p>
          </p:txBody>
        </p:sp>
        <p:sp>
          <p:nvSpPr>
            <p:cNvPr id="5" name="Oval 10">
              <a:extLst>
                <a:ext uri="{FF2B5EF4-FFF2-40B4-BE49-F238E27FC236}">
                  <a16:creationId xmlns:a16="http://schemas.microsoft.com/office/drawing/2014/main" id="{1E90AD93-5015-3EC5-EB9D-1B398D43B15D}"/>
                </a:ext>
              </a:extLst>
            </p:cNvPr>
            <p:cNvSpPr>
              <a:spLocks noChangeArrowheads="1"/>
            </p:cNvSpPr>
            <p:nvPr/>
          </p:nvSpPr>
          <p:spPr bwMode="auto">
            <a:xfrm>
              <a:off x="2809875" y="2868613"/>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6" name="Line 11">
              <a:extLst>
                <a:ext uri="{FF2B5EF4-FFF2-40B4-BE49-F238E27FC236}">
                  <a16:creationId xmlns:a16="http://schemas.microsoft.com/office/drawing/2014/main" id="{04977EE3-4FFB-C775-6F3C-198820B8C56D}"/>
                </a:ext>
              </a:extLst>
            </p:cNvPr>
            <p:cNvSpPr>
              <a:spLocks noChangeShapeType="1"/>
            </p:cNvSpPr>
            <p:nvPr/>
          </p:nvSpPr>
          <p:spPr bwMode="auto">
            <a:xfrm>
              <a:off x="2200275" y="3041650"/>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7" name="Rectangle 12">
              <a:extLst>
                <a:ext uri="{FF2B5EF4-FFF2-40B4-BE49-F238E27FC236}">
                  <a16:creationId xmlns:a16="http://schemas.microsoft.com/office/drawing/2014/main" id="{37099D59-D259-42DB-5B6D-2AECC75C6E7A}"/>
                </a:ext>
              </a:extLst>
            </p:cNvPr>
            <p:cNvSpPr>
              <a:spLocks noChangeArrowheads="1"/>
            </p:cNvSpPr>
            <p:nvPr/>
          </p:nvSpPr>
          <p:spPr bwMode="auto">
            <a:xfrm>
              <a:off x="2368550" y="2689225"/>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1</a:t>
              </a:r>
            </a:p>
          </p:txBody>
        </p:sp>
        <p:sp>
          <p:nvSpPr>
            <p:cNvPr id="8" name="Oval 13">
              <a:extLst>
                <a:ext uri="{FF2B5EF4-FFF2-40B4-BE49-F238E27FC236}">
                  <a16:creationId xmlns:a16="http://schemas.microsoft.com/office/drawing/2014/main" id="{8BEDCB88-209B-8412-58F7-7B738DC93E00}"/>
                </a:ext>
              </a:extLst>
            </p:cNvPr>
            <p:cNvSpPr>
              <a:spLocks noChangeArrowheads="1"/>
            </p:cNvSpPr>
            <p:nvPr/>
          </p:nvSpPr>
          <p:spPr bwMode="auto">
            <a:xfrm>
              <a:off x="2286000" y="3697288"/>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3</a:t>
              </a:r>
            </a:p>
          </p:txBody>
        </p:sp>
        <p:sp>
          <p:nvSpPr>
            <p:cNvPr id="9" name="Line 14">
              <a:extLst>
                <a:ext uri="{FF2B5EF4-FFF2-40B4-BE49-F238E27FC236}">
                  <a16:creationId xmlns:a16="http://schemas.microsoft.com/office/drawing/2014/main" id="{AEF4933D-F669-2508-AC36-1CAD3A56DB5D}"/>
                </a:ext>
              </a:extLst>
            </p:cNvPr>
            <p:cNvSpPr>
              <a:spLocks noChangeShapeType="1"/>
            </p:cNvSpPr>
            <p:nvPr/>
          </p:nvSpPr>
          <p:spPr bwMode="auto">
            <a:xfrm flipV="1">
              <a:off x="2640013" y="3232150"/>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0" name="Rectangle 15">
              <a:extLst>
                <a:ext uri="{FF2B5EF4-FFF2-40B4-BE49-F238E27FC236}">
                  <a16:creationId xmlns:a16="http://schemas.microsoft.com/office/drawing/2014/main" id="{A00B49EB-2CAE-E607-0077-E13A12126F89}"/>
                </a:ext>
              </a:extLst>
            </p:cNvPr>
            <p:cNvSpPr>
              <a:spLocks noChangeArrowheads="1"/>
            </p:cNvSpPr>
            <p:nvPr/>
          </p:nvSpPr>
          <p:spPr bwMode="auto">
            <a:xfrm>
              <a:off x="2792413" y="3416300"/>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4</a:t>
              </a:r>
            </a:p>
          </p:txBody>
        </p:sp>
        <p:sp>
          <p:nvSpPr>
            <p:cNvPr id="11" name="Double Bracket 10">
              <a:extLst>
                <a:ext uri="{FF2B5EF4-FFF2-40B4-BE49-F238E27FC236}">
                  <a16:creationId xmlns:a16="http://schemas.microsoft.com/office/drawing/2014/main" id="{1CF42A13-944D-CE53-50C8-A7949FD1AEDC}"/>
                </a:ext>
              </a:extLst>
            </p:cNvPr>
            <p:cNvSpPr/>
            <p:nvPr/>
          </p:nvSpPr>
          <p:spPr bwMode="auto">
            <a:xfrm>
              <a:off x="4775200" y="2921000"/>
              <a:ext cx="99695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2" name="Rectangle 3">
              <a:extLst>
                <a:ext uri="{FF2B5EF4-FFF2-40B4-BE49-F238E27FC236}">
                  <a16:creationId xmlns:a16="http://schemas.microsoft.com/office/drawing/2014/main" id="{6EAAAEB7-FE6B-5E37-5379-89602D29F131}"/>
                </a:ext>
              </a:extLst>
            </p:cNvPr>
            <p:cNvSpPr>
              <a:spLocks noChangeArrowheads="1"/>
            </p:cNvSpPr>
            <p:nvPr/>
          </p:nvSpPr>
          <p:spPr bwMode="auto">
            <a:xfrm>
              <a:off x="4052888" y="2889250"/>
              <a:ext cx="433145" cy="29269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C</a:t>
              </a:r>
              <a:r>
                <a:rPr lang="en-US" sz="2000" b="1" dirty="0">
                  <a:latin typeface="Arial" panose="020B0604020202020204" pitchFamily="34" charset="0"/>
                  <a:cs typeface="Arial" panose="020B0604020202020204" pitchFamily="34" charset="0"/>
                </a:rPr>
                <a:t> =</a:t>
              </a:r>
            </a:p>
          </p:txBody>
        </p:sp>
        <p:sp>
          <p:nvSpPr>
            <p:cNvPr id="13" name="Text Box 20">
              <a:extLst>
                <a:ext uri="{FF2B5EF4-FFF2-40B4-BE49-F238E27FC236}">
                  <a16:creationId xmlns:a16="http://schemas.microsoft.com/office/drawing/2014/main" id="{BBDA15A2-485A-E011-E419-D30068E7D8AD}"/>
                </a:ext>
              </a:extLst>
            </p:cNvPr>
            <p:cNvSpPr txBox="1">
              <a:spLocks noChangeArrowheads="1"/>
            </p:cNvSpPr>
            <p:nvPr/>
          </p:nvSpPr>
          <p:spPr bwMode="auto">
            <a:xfrm>
              <a:off x="4922557" y="2968624"/>
              <a:ext cx="965890" cy="747792"/>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0  1  0</a:t>
              </a:r>
            </a:p>
            <a:p>
              <a:r>
                <a:rPr lang="en-US" sz="2000" dirty="0">
                  <a:latin typeface="Arial" panose="020B0604020202020204" pitchFamily="34" charset="0"/>
                  <a:cs typeface="Arial" panose="020B0604020202020204" pitchFamily="34" charset="0"/>
                </a:rPr>
                <a:t>1  0  4</a:t>
              </a:r>
            </a:p>
            <a:p>
              <a:r>
                <a:rPr lang="en-US" sz="2000" dirty="0">
                  <a:latin typeface="Arial" panose="020B0604020202020204" pitchFamily="34" charset="0"/>
                  <a:cs typeface="Arial" panose="020B0604020202020204" pitchFamily="34" charset="0"/>
                </a:rPr>
                <a:t>0  4  0</a:t>
              </a:r>
            </a:p>
          </p:txBody>
        </p:sp>
        <p:sp>
          <p:nvSpPr>
            <p:cNvPr id="14" name="Rectangle 13">
              <a:extLst>
                <a:ext uri="{FF2B5EF4-FFF2-40B4-BE49-F238E27FC236}">
                  <a16:creationId xmlns:a16="http://schemas.microsoft.com/office/drawing/2014/main" id="{98DCC431-3DB5-9730-872C-F6708790507F}"/>
                </a:ext>
              </a:extLst>
            </p:cNvPr>
            <p:cNvSpPr/>
            <p:nvPr/>
          </p:nvSpPr>
          <p:spPr bwMode="auto">
            <a:xfrm>
              <a:off x="949277" y="2713266"/>
              <a:ext cx="352771" cy="352771"/>
            </a:xfrm>
            <a:prstGeom prst="rect">
              <a:avLst/>
            </a:prstGeom>
            <a:solidFill>
              <a:srgbClr val="8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bg1"/>
                  </a:solidFill>
                  <a:effectLst/>
                  <a:latin typeface="Arial" panose="020B0604020202020204" pitchFamily="34" charset="0"/>
                  <a:cs typeface="Arial" panose="020B0604020202020204" pitchFamily="34" charset="0"/>
                </a:rPr>
                <a:t>P</a:t>
              </a:r>
            </a:p>
          </p:txBody>
        </p:sp>
        <p:sp>
          <p:nvSpPr>
            <p:cNvPr id="15" name="Line 11">
              <a:extLst>
                <a:ext uri="{FF2B5EF4-FFF2-40B4-BE49-F238E27FC236}">
                  <a16:creationId xmlns:a16="http://schemas.microsoft.com/office/drawing/2014/main" id="{AA9C2051-C955-2DE8-4EDB-79064F77E58D}"/>
                </a:ext>
              </a:extLst>
            </p:cNvPr>
            <p:cNvSpPr>
              <a:spLocks noChangeShapeType="1"/>
            </p:cNvSpPr>
            <p:nvPr/>
          </p:nvSpPr>
          <p:spPr bwMode="auto">
            <a:xfrm>
              <a:off x="1294361" y="2866917"/>
              <a:ext cx="463084" cy="9009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6" name="Rectangle 12">
              <a:extLst>
                <a:ext uri="{FF2B5EF4-FFF2-40B4-BE49-F238E27FC236}">
                  <a16:creationId xmlns:a16="http://schemas.microsoft.com/office/drawing/2014/main" id="{7A6D7D8F-F825-38E6-7F64-B934488FF5FA}"/>
                </a:ext>
              </a:extLst>
            </p:cNvPr>
            <p:cNvSpPr>
              <a:spLocks noChangeArrowheads="1"/>
            </p:cNvSpPr>
            <p:nvPr/>
          </p:nvSpPr>
          <p:spPr bwMode="auto">
            <a:xfrm>
              <a:off x="1443394" y="2578637"/>
              <a:ext cx="228965" cy="27003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5</a:t>
              </a:r>
            </a:p>
          </p:txBody>
        </p:sp>
        <p:sp>
          <p:nvSpPr>
            <p:cNvPr id="17" name="Rectangular Callout 16">
              <a:extLst>
                <a:ext uri="{FF2B5EF4-FFF2-40B4-BE49-F238E27FC236}">
                  <a16:creationId xmlns:a16="http://schemas.microsoft.com/office/drawing/2014/main" id="{73E67066-6AA4-8E30-3D33-6D8C2E41C570}"/>
                </a:ext>
              </a:extLst>
            </p:cNvPr>
            <p:cNvSpPr/>
            <p:nvPr/>
          </p:nvSpPr>
          <p:spPr bwMode="auto">
            <a:xfrm>
              <a:off x="6505574" y="3342520"/>
              <a:ext cx="1600671" cy="664147"/>
            </a:xfrm>
            <a:prstGeom prst="wedgeRectCallout">
              <a:avLst>
                <a:gd name="adj1" fmla="val -87974"/>
                <a:gd name="adj2" fmla="val -49666"/>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just"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000" b="1" u="none" strike="noStrike" cap="none" normalizeH="0" baseline="0" dirty="0">
                  <a:ln>
                    <a:noFill/>
                  </a:ln>
                  <a:solidFill>
                    <a:srgbClr val="0B4B8E"/>
                  </a:solidFill>
                  <a:effectLst/>
                  <a:latin typeface="Arial" panose="020B0604020202020204" pitchFamily="34" charset="0"/>
                  <a:cs typeface="Arial" panose="020B0604020202020204" pitchFamily="34" charset="0"/>
                </a:rPr>
                <a:t>C</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matrix</a:t>
              </a:r>
              <a:r>
                <a:rPr kumimoji="0" lang="en-US" sz="2000" u="none" strike="noStrike" cap="none" normalizeH="0" dirty="0">
                  <a:ln>
                    <a:noFill/>
                  </a:ln>
                  <a:solidFill>
                    <a:schemeClr val="tx1"/>
                  </a:solidFill>
                  <a:effectLst/>
                  <a:latin typeface="Arial" panose="020B0604020202020204" pitchFamily="34" charset="0"/>
                  <a:cs typeface="Arial" panose="020B0604020202020204" pitchFamily="34" charset="0"/>
                </a:rPr>
                <a:t> ignores the pads</a:t>
              </a:r>
              <a:endPar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310992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C8A2F-0D9A-946D-6F8D-99068600FFDE}"/>
              </a:ext>
            </a:extLst>
          </p:cNvPr>
          <p:cNvSpPr>
            <a:spLocks noGrp="1"/>
          </p:cNvSpPr>
          <p:nvPr>
            <p:ph type="title"/>
          </p:nvPr>
        </p:nvSpPr>
        <p:spPr/>
        <p:txBody>
          <a:bodyPr/>
          <a:lstStyle/>
          <a:p>
            <a:r>
              <a:rPr lang="en-US" dirty="0"/>
              <a:t>In-class Presentation: 10/19</a:t>
            </a:r>
          </a:p>
        </p:txBody>
      </p:sp>
      <p:sp>
        <p:nvSpPr>
          <p:cNvPr id="3" name="Content Placeholder 2">
            <a:extLst>
              <a:ext uri="{FF2B5EF4-FFF2-40B4-BE49-F238E27FC236}">
                <a16:creationId xmlns:a16="http://schemas.microsoft.com/office/drawing/2014/main" id="{E1E4DD08-E760-8300-8E7C-29E31720DE37}"/>
              </a:ext>
            </a:extLst>
          </p:cNvPr>
          <p:cNvSpPr>
            <a:spLocks noGrp="1"/>
          </p:cNvSpPr>
          <p:nvPr>
            <p:ph idx="1"/>
          </p:nvPr>
        </p:nvSpPr>
        <p:spPr/>
        <p:txBody>
          <a:bodyPr>
            <a:normAutofit/>
          </a:bodyPr>
          <a:lstStyle/>
          <a:p>
            <a:r>
              <a:rPr lang="en-US" b="1" dirty="0"/>
              <a:t>Floorplan research presentation on 10/19 (in class)</a:t>
            </a:r>
          </a:p>
          <a:p>
            <a:pPr lvl="1"/>
            <a:r>
              <a:rPr lang="en-US" dirty="0"/>
              <a:t>Xiaoping Tang and D. F. Wong, "FAST-SP: a fast algorithm for block placement based on sequence pair," </a:t>
            </a:r>
            <a:r>
              <a:rPr lang="en-US" i="1" dirty="0"/>
              <a:t>IEEE/ACM Asia and South Pacific Design Automation Conference,</a:t>
            </a:r>
            <a:r>
              <a:rPr lang="en-US" dirty="0"/>
              <a:t> 2001</a:t>
            </a:r>
          </a:p>
          <a:p>
            <a:pPr lvl="1"/>
            <a:r>
              <a:rPr lang="en-US" dirty="0"/>
              <a:t>Jackey Z. Yan and Chris Chu, “</a:t>
            </a:r>
            <a:r>
              <a:rPr lang="en-US" dirty="0" err="1"/>
              <a:t>DeFer</a:t>
            </a:r>
            <a:r>
              <a:rPr lang="en-US" dirty="0"/>
              <a:t>: Deferred Decision Making Enabled Fixed-Outline </a:t>
            </a:r>
            <a:r>
              <a:rPr lang="en-US" dirty="0" err="1"/>
              <a:t>Floorplanning</a:t>
            </a:r>
            <a:r>
              <a:rPr lang="en-US" dirty="0"/>
              <a:t> Algorithm,” </a:t>
            </a:r>
            <a:r>
              <a:rPr lang="en-US" i="1" dirty="0"/>
              <a:t>IEEE Trans. </a:t>
            </a:r>
            <a:r>
              <a:rPr lang="en-US" i="1" dirty="0" err="1"/>
              <a:t>Comput</a:t>
            </a:r>
            <a:r>
              <a:rPr lang="en-US" i="1" dirty="0"/>
              <a:t>. Aided Des. </a:t>
            </a:r>
            <a:r>
              <a:rPr lang="en-US" i="1" dirty="0" err="1"/>
              <a:t>Integr</a:t>
            </a:r>
            <a:r>
              <a:rPr lang="en-US" i="1" dirty="0"/>
              <a:t>. Circuits Syst.</a:t>
            </a:r>
            <a:r>
              <a:rPr lang="en-US" dirty="0"/>
              <a:t> 29(3): 367-381, 2010</a:t>
            </a:r>
          </a:p>
          <a:p>
            <a:r>
              <a:rPr lang="en-US" dirty="0"/>
              <a:t>Upload your pptx to </a:t>
            </a:r>
            <a:r>
              <a:rPr lang="en-US" dirty="0">
                <a:hlinkClick r:id="rId3"/>
              </a:rPr>
              <a:t>https://github.com/tsung-wei-huang/ece5960-physical-design/issues/10</a:t>
            </a:r>
            <a:r>
              <a:rPr lang="en-US" dirty="0"/>
              <a:t> before presentation</a:t>
            </a:r>
          </a:p>
        </p:txBody>
      </p:sp>
    </p:spTree>
    <p:extLst>
      <p:ext uri="{BB962C8B-B14F-4D97-AF65-F5344CB8AC3E}">
        <p14:creationId xmlns:p14="http://schemas.microsoft.com/office/powerpoint/2010/main" val="187950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BE80-ABAB-23EA-39C8-26C2A566035B}"/>
              </a:ext>
            </a:extLst>
          </p:cNvPr>
          <p:cNvSpPr>
            <a:spLocks noGrp="1"/>
          </p:cNvSpPr>
          <p:nvPr>
            <p:ph type="title"/>
          </p:nvPr>
        </p:nvSpPr>
        <p:spPr/>
        <p:txBody>
          <a:bodyPr/>
          <a:lstStyle/>
          <a:p>
            <a:r>
              <a:rPr lang="en-US" dirty="0"/>
              <a:t>What is Matrix A?</a:t>
            </a:r>
          </a:p>
        </p:txBody>
      </p:sp>
      <p:sp>
        <p:nvSpPr>
          <p:cNvPr id="3" name="Content Placeholder 2">
            <a:extLst>
              <a:ext uri="{FF2B5EF4-FFF2-40B4-BE49-F238E27FC236}">
                <a16:creationId xmlns:a16="http://schemas.microsoft.com/office/drawing/2014/main" id="{51359F85-FB11-88CB-8812-85C51B90BC17}"/>
              </a:ext>
            </a:extLst>
          </p:cNvPr>
          <p:cNvSpPr>
            <a:spLocks noGrp="1"/>
          </p:cNvSpPr>
          <p:nvPr>
            <p:ph idx="1"/>
          </p:nvPr>
        </p:nvSpPr>
        <p:spPr/>
        <p:txBody>
          <a:bodyPr/>
          <a:lstStyle/>
          <a:p>
            <a:r>
              <a:rPr lang="en-US" b="1" dirty="0"/>
              <a:t>Use the connectivity </a:t>
            </a:r>
            <a:r>
              <a:rPr lang="en-US" b="1" dirty="0">
                <a:solidFill>
                  <a:srgbClr val="0B4B8E"/>
                </a:solidFill>
              </a:rPr>
              <a:t>C</a:t>
            </a:r>
            <a:r>
              <a:rPr lang="en-US" b="1" dirty="0"/>
              <a:t> matrix to build </a:t>
            </a:r>
            <a:r>
              <a:rPr lang="en-US" b="1" dirty="0">
                <a:solidFill>
                  <a:srgbClr val="0B4B8E"/>
                </a:solidFill>
              </a:rPr>
              <a:t>A</a:t>
            </a:r>
            <a:r>
              <a:rPr lang="en-US" b="1" dirty="0"/>
              <a:t> matrix</a:t>
            </a:r>
          </a:p>
          <a:p>
            <a:pPr lvl="1"/>
            <a:r>
              <a:rPr lang="en-US" dirty="0"/>
              <a:t>Elements </a:t>
            </a:r>
            <a:r>
              <a:rPr lang="en-US" b="1" dirty="0">
                <a:solidFill>
                  <a:srgbClr val="0B4B8E"/>
                </a:solidFill>
              </a:rPr>
              <a:t>a[</a:t>
            </a:r>
            <a:r>
              <a:rPr lang="en-US" b="1" dirty="0" err="1">
                <a:solidFill>
                  <a:srgbClr val="0B4B8E"/>
                </a:solidFill>
              </a:rPr>
              <a:t>i,j</a:t>
            </a:r>
            <a:r>
              <a:rPr lang="en-US" b="1" dirty="0">
                <a:solidFill>
                  <a:srgbClr val="0B4B8E"/>
                </a:solidFill>
              </a:rPr>
              <a:t>]</a:t>
            </a:r>
            <a:r>
              <a:rPr lang="en-US" dirty="0">
                <a:solidFill>
                  <a:srgbClr val="0B4B8E"/>
                </a:solidFill>
              </a:rPr>
              <a:t> </a:t>
            </a:r>
            <a:r>
              <a:rPr lang="en-US" dirty="0"/>
              <a:t>not</a:t>
            </a:r>
            <a:r>
              <a:rPr lang="en-US" dirty="0">
                <a:solidFill>
                  <a:srgbClr val="800000"/>
                </a:solidFill>
              </a:rPr>
              <a:t> </a:t>
            </a:r>
            <a:r>
              <a:rPr lang="en-US" dirty="0"/>
              <a:t>on the matrix diagonal are just </a:t>
            </a:r>
            <a:r>
              <a:rPr lang="en-US" b="1" dirty="0">
                <a:solidFill>
                  <a:srgbClr val="0B4B8E"/>
                </a:solidFill>
              </a:rPr>
              <a:t>a[</a:t>
            </a:r>
            <a:r>
              <a:rPr lang="en-US" b="1" dirty="0" err="1">
                <a:solidFill>
                  <a:srgbClr val="0B4B8E"/>
                </a:solidFill>
              </a:rPr>
              <a:t>i,j</a:t>
            </a:r>
            <a:r>
              <a:rPr lang="en-US" b="1" dirty="0">
                <a:solidFill>
                  <a:srgbClr val="0B4B8E"/>
                </a:solidFill>
              </a:rPr>
              <a:t>] = -c[</a:t>
            </a:r>
            <a:r>
              <a:rPr lang="en-US" b="1" dirty="0" err="1">
                <a:solidFill>
                  <a:srgbClr val="0B4B8E"/>
                </a:solidFill>
              </a:rPr>
              <a:t>i,j</a:t>
            </a:r>
            <a:r>
              <a:rPr lang="en-US" b="1" dirty="0">
                <a:solidFill>
                  <a:srgbClr val="0B4B8E"/>
                </a:solidFill>
              </a:rPr>
              <a:t>]</a:t>
            </a:r>
          </a:p>
          <a:p>
            <a:pPr lvl="1"/>
            <a:r>
              <a:rPr lang="en-US" dirty="0"/>
              <a:t>Elements on the diagonal are </a:t>
            </a:r>
            <a:r>
              <a:rPr lang="en-US" b="1" dirty="0">
                <a:solidFill>
                  <a:srgbClr val="0B4B8E"/>
                </a:solidFill>
              </a:rPr>
              <a:t>a[</a:t>
            </a:r>
            <a:r>
              <a:rPr lang="en-US" b="1" dirty="0" err="1">
                <a:solidFill>
                  <a:srgbClr val="0B4B8E"/>
                </a:solidFill>
              </a:rPr>
              <a:t>i,j</a:t>
            </a:r>
            <a:r>
              <a:rPr lang="en-US" b="1" dirty="0">
                <a:solidFill>
                  <a:srgbClr val="0B4B8E"/>
                </a:solidFill>
              </a:rPr>
              <a:t>]= ∑</a:t>
            </a:r>
            <a:r>
              <a:rPr lang="en-US" sz="2000" b="1" baseline="-25000" dirty="0">
                <a:solidFill>
                  <a:srgbClr val="0B4B8E"/>
                </a:solidFill>
              </a:rPr>
              <a:t>j=1,n</a:t>
            </a:r>
            <a:r>
              <a:rPr lang="en-US" b="1" dirty="0">
                <a:solidFill>
                  <a:srgbClr val="0B4B8E"/>
                </a:solidFill>
              </a:rPr>
              <a:t> c[</a:t>
            </a:r>
            <a:r>
              <a:rPr lang="en-US" b="1" dirty="0" err="1">
                <a:solidFill>
                  <a:srgbClr val="0B4B8E"/>
                </a:solidFill>
              </a:rPr>
              <a:t>i,j</a:t>
            </a:r>
            <a:r>
              <a:rPr lang="en-US" b="1" dirty="0">
                <a:solidFill>
                  <a:srgbClr val="0B4B8E"/>
                </a:solidFill>
              </a:rPr>
              <a:t>]</a:t>
            </a:r>
            <a:r>
              <a:rPr lang="en-US" dirty="0"/>
              <a:t>  </a:t>
            </a:r>
            <a:r>
              <a:rPr lang="en-US" dirty="0">
                <a:solidFill>
                  <a:srgbClr val="0B4B8E"/>
                </a:solidFill>
              </a:rPr>
              <a:t>+ </a:t>
            </a:r>
            <a:r>
              <a:rPr lang="en-US" b="1" dirty="0">
                <a:solidFill>
                  <a:srgbClr val="0B4B8E"/>
                </a:solidFill>
              </a:rPr>
              <a:t>(weight of any pad wire) </a:t>
            </a:r>
          </a:p>
          <a:p>
            <a:pPr lvl="2"/>
            <a:r>
              <a:rPr lang="en-US" dirty="0"/>
              <a:t>…</a:t>
            </a:r>
            <a:r>
              <a:rPr lang="en-US" dirty="0" err="1"/>
              <a:t>ie</a:t>
            </a:r>
            <a:r>
              <a:rPr lang="en-US" dirty="0"/>
              <a:t>, add up the </a:t>
            </a:r>
            <a:r>
              <a:rPr lang="en-US" b="1" dirty="0" err="1">
                <a:solidFill>
                  <a:srgbClr val="0B4B8E"/>
                </a:solidFill>
              </a:rPr>
              <a:t>i</a:t>
            </a:r>
            <a:r>
              <a:rPr lang="en-US" b="1" baseline="30000" dirty="0" err="1">
                <a:solidFill>
                  <a:srgbClr val="0B4B8E"/>
                </a:solidFill>
              </a:rPr>
              <a:t>th</a:t>
            </a:r>
            <a:r>
              <a:rPr lang="en-US" dirty="0">
                <a:solidFill>
                  <a:srgbClr val="0B4B8E"/>
                </a:solidFill>
              </a:rPr>
              <a:t> </a:t>
            </a:r>
            <a:r>
              <a:rPr lang="en-US" dirty="0"/>
              <a:t>row of </a:t>
            </a:r>
            <a:r>
              <a:rPr lang="en-US" b="1" dirty="0">
                <a:solidFill>
                  <a:srgbClr val="0B4B8E"/>
                </a:solidFill>
              </a:rPr>
              <a:t>C </a:t>
            </a:r>
            <a:r>
              <a:rPr lang="en-US" dirty="0"/>
              <a:t>and then add in weight on a (possible) wire to pad</a:t>
            </a:r>
          </a:p>
          <a:p>
            <a:endParaRPr lang="en-US" dirty="0"/>
          </a:p>
        </p:txBody>
      </p:sp>
      <p:grpSp>
        <p:nvGrpSpPr>
          <p:cNvPr id="23" name="Group 22">
            <a:extLst>
              <a:ext uri="{FF2B5EF4-FFF2-40B4-BE49-F238E27FC236}">
                <a16:creationId xmlns:a16="http://schemas.microsoft.com/office/drawing/2014/main" id="{4EC953E8-771D-973E-DA88-395DC51454FE}"/>
              </a:ext>
            </a:extLst>
          </p:cNvPr>
          <p:cNvGrpSpPr/>
          <p:nvPr/>
        </p:nvGrpSpPr>
        <p:grpSpPr>
          <a:xfrm>
            <a:off x="984787" y="3778826"/>
            <a:ext cx="10222426" cy="2135583"/>
            <a:chOff x="109039" y="2679892"/>
            <a:chExt cx="8827424" cy="1844151"/>
          </a:xfrm>
        </p:grpSpPr>
        <p:sp>
          <p:nvSpPr>
            <p:cNvPr id="4" name="Double Bracket 3">
              <a:extLst>
                <a:ext uri="{FF2B5EF4-FFF2-40B4-BE49-F238E27FC236}">
                  <a16:creationId xmlns:a16="http://schemas.microsoft.com/office/drawing/2014/main" id="{8320AFD3-531F-2E76-F075-9607C3C922F0}"/>
                </a:ext>
              </a:extLst>
            </p:cNvPr>
            <p:cNvSpPr/>
            <p:nvPr/>
          </p:nvSpPr>
          <p:spPr bwMode="auto">
            <a:xfrm>
              <a:off x="3295330" y="3305861"/>
              <a:ext cx="99695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0DF6B9B2-97BA-3080-B109-0B4670441C3B}"/>
                </a:ext>
              </a:extLst>
            </p:cNvPr>
            <p:cNvSpPr>
              <a:spLocks noChangeArrowheads="1"/>
            </p:cNvSpPr>
            <p:nvPr/>
          </p:nvSpPr>
          <p:spPr bwMode="auto">
            <a:xfrm>
              <a:off x="2573018" y="3274111"/>
              <a:ext cx="508021" cy="343294"/>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C </a:t>
              </a:r>
              <a:r>
                <a:rPr lang="en-US" sz="2000" b="1" dirty="0">
                  <a:latin typeface="Arial" panose="020B0604020202020204" pitchFamily="34" charset="0"/>
                  <a:cs typeface="Arial" panose="020B0604020202020204" pitchFamily="34" charset="0"/>
                </a:rPr>
                <a:t>=</a:t>
              </a:r>
            </a:p>
          </p:txBody>
        </p:sp>
        <p:sp>
          <p:nvSpPr>
            <p:cNvPr id="6" name="Oval 9">
              <a:extLst>
                <a:ext uri="{FF2B5EF4-FFF2-40B4-BE49-F238E27FC236}">
                  <a16:creationId xmlns:a16="http://schemas.microsoft.com/office/drawing/2014/main" id="{6B758E83-7F96-899B-8094-2CF464CBCC6C}"/>
                </a:ext>
              </a:extLst>
            </p:cNvPr>
            <p:cNvSpPr>
              <a:spLocks noChangeArrowheads="1"/>
            </p:cNvSpPr>
            <p:nvPr/>
          </p:nvSpPr>
          <p:spPr bwMode="auto">
            <a:xfrm>
              <a:off x="837880" y="3204261"/>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1</a:t>
              </a:r>
            </a:p>
          </p:txBody>
        </p:sp>
        <p:sp>
          <p:nvSpPr>
            <p:cNvPr id="7" name="Oval 10">
              <a:extLst>
                <a:ext uri="{FF2B5EF4-FFF2-40B4-BE49-F238E27FC236}">
                  <a16:creationId xmlns:a16="http://schemas.microsoft.com/office/drawing/2014/main" id="{75E525FC-3D65-A541-26A0-79F8C6663195}"/>
                </a:ext>
              </a:extLst>
            </p:cNvPr>
            <p:cNvSpPr>
              <a:spLocks noChangeArrowheads="1"/>
            </p:cNvSpPr>
            <p:nvPr/>
          </p:nvSpPr>
          <p:spPr bwMode="auto">
            <a:xfrm>
              <a:off x="1869755" y="3221724"/>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2</a:t>
              </a:r>
            </a:p>
          </p:txBody>
        </p:sp>
        <p:sp>
          <p:nvSpPr>
            <p:cNvPr id="8" name="Line 11">
              <a:extLst>
                <a:ext uri="{FF2B5EF4-FFF2-40B4-BE49-F238E27FC236}">
                  <a16:creationId xmlns:a16="http://schemas.microsoft.com/office/drawing/2014/main" id="{0DE04633-6BAA-3D35-B85C-E50112221FB2}"/>
                </a:ext>
              </a:extLst>
            </p:cNvPr>
            <p:cNvSpPr>
              <a:spLocks noChangeShapeType="1"/>
            </p:cNvSpPr>
            <p:nvPr/>
          </p:nvSpPr>
          <p:spPr bwMode="auto">
            <a:xfrm>
              <a:off x="1260155" y="3394761"/>
              <a:ext cx="550863" cy="0"/>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9" name="Rectangle 12">
              <a:extLst>
                <a:ext uri="{FF2B5EF4-FFF2-40B4-BE49-F238E27FC236}">
                  <a16:creationId xmlns:a16="http://schemas.microsoft.com/office/drawing/2014/main" id="{F4FB5483-D4E6-81C0-72FD-DC72EBD34EE3}"/>
                </a:ext>
              </a:extLst>
            </p:cNvPr>
            <p:cNvSpPr>
              <a:spLocks noChangeArrowheads="1"/>
            </p:cNvSpPr>
            <p:nvPr/>
          </p:nvSpPr>
          <p:spPr bwMode="auto">
            <a:xfrm>
              <a:off x="1428430" y="3042336"/>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1</a:t>
              </a:r>
            </a:p>
          </p:txBody>
        </p:sp>
        <p:sp>
          <p:nvSpPr>
            <p:cNvPr id="10" name="Oval 13">
              <a:extLst>
                <a:ext uri="{FF2B5EF4-FFF2-40B4-BE49-F238E27FC236}">
                  <a16:creationId xmlns:a16="http://schemas.microsoft.com/office/drawing/2014/main" id="{B7030B88-7055-16B0-645C-7834CC7647B8}"/>
                </a:ext>
              </a:extLst>
            </p:cNvPr>
            <p:cNvSpPr>
              <a:spLocks noChangeArrowheads="1"/>
            </p:cNvSpPr>
            <p:nvPr/>
          </p:nvSpPr>
          <p:spPr bwMode="auto">
            <a:xfrm>
              <a:off x="1345880" y="4050399"/>
              <a:ext cx="363538" cy="347662"/>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a:solidFill>
                    <a:srgbClr val="0B4B8E"/>
                  </a:solidFill>
                  <a:latin typeface="Arial" panose="020B0604020202020204" pitchFamily="34" charset="0"/>
                  <a:cs typeface="Arial" panose="020B0604020202020204" pitchFamily="34" charset="0"/>
                </a:rPr>
                <a:t>3</a:t>
              </a:r>
            </a:p>
          </p:txBody>
        </p:sp>
        <p:sp>
          <p:nvSpPr>
            <p:cNvPr id="11" name="Line 14">
              <a:extLst>
                <a:ext uri="{FF2B5EF4-FFF2-40B4-BE49-F238E27FC236}">
                  <a16:creationId xmlns:a16="http://schemas.microsoft.com/office/drawing/2014/main" id="{72E3F87D-C767-947C-AEEB-2F126B90B678}"/>
                </a:ext>
              </a:extLst>
            </p:cNvPr>
            <p:cNvSpPr>
              <a:spLocks noChangeShapeType="1"/>
            </p:cNvSpPr>
            <p:nvPr/>
          </p:nvSpPr>
          <p:spPr bwMode="auto">
            <a:xfrm flipV="1">
              <a:off x="1699893" y="3585261"/>
              <a:ext cx="263525" cy="54927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2" name="Rectangle 15">
              <a:extLst>
                <a:ext uri="{FF2B5EF4-FFF2-40B4-BE49-F238E27FC236}">
                  <a16:creationId xmlns:a16="http://schemas.microsoft.com/office/drawing/2014/main" id="{3342B59F-A670-43CB-4DBA-2AC6ABB2C4FB}"/>
                </a:ext>
              </a:extLst>
            </p:cNvPr>
            <p:cNvSpPr>
              <a:spLocks noChangeArrowheads="1"/>
            </p:cNvSpPr>
            <p:nvPr/>
          </p:nvSpPr>
          <p:spPr bwMode="auto">
            <a:xfrm>
              <a:off x="1852293" y="3769411"/>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4</a:t>
              </a:r>
            </a:p>
          </p:txBody>
        </p:sp>
        <p:sp>
          <p:nvSpPr>
            <p:cNvPr id="13" name="Text Box 20">
              <a:extLst>
                <a:ext uri="{FF2B5EF4-FFF2-40B4-BE49-F238E27FC236}">
                  <a16:creationId xmlns:a16="http://schemas.microsoft.com/office/drawing/2014/main" id="{52529CAA-5749-9E0F-1A0B-E8ECB68C1008}"/>
                </a:ext>
              </a:extLst>
            </p:cNvPr>
            <p:cNvSpPr txBox="1">
              <a:spLocks noChangeArrowheads="1"/>
            </p:cNvSpPr>
            <p:nvPr/>
          </p:nvSpPr>
          <p:spPr bwMode="auto">
            <a:xfrm>
              <a:off x="3426855" y="3308417"/>
              <a:ext cx="965890" cy="877061"/>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0  1  0</a:t>
              </a:r>
            </a:p>
            <a:p>
              <a:r>
                <a:rPr lang="en-US" sz="2000" dirty="0">
                  <a:latin typeface="Arial" panose="020B0604020202020204" pitchFamily="34" charset="0"/>
                  <a:cs typeface="Arial" panose="020B0604020202020204" pitchFamily="34" charset="0"/>
                </a:rPr>
                <a:t>1  0  4</a:t>
              </a:r>
            </a:p>
            <a:p>
              <a:r>
                <a:rPr lang="en-US" sz="2000" dirty="0">
                  <a:latin typeface="Arial" panose="020B0604020202020204" pitchFamily="34" charset="0"/>
                  <a:cs typeface="Arial" panose="020B0604020202020204" pitchFamily="34" charset="0"/>
                </a:rPr>
                <a:t>0  4  0</a:t>
              </a:r>
            </a:p>
          </p:txBody>
        </p:sp>
        <p:sp>
          <p:nvSpPr>
            <p:cNvPr id="14" name="Double Bracket 13">
              <a:extLst>
                <a:ext uri="{FF2B5EF4-FFF2-40B4-BE49-F238E27FC236}">
                  <a16:creationId xmlns:a16="http://schemas.microsoft.com/office/drawing/2014/main" id="{57E6E816-F00D-9552-83E2-543BF4AF6425}"/>
                </a:ext>
              </a:extLst>
            </p:cNvPr>
            <p:cNvSpPr/>
            <p:nvPr/>
          </p:nvSpPr>
          <p:spPr bwMode="auto">
            <a:xfrm>
              <a:off x="5403530" y="3293161"/>
              <a:ext cx="1308100" cy="8763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15" name="Rectangle 3">
              <a:extLst>
                <a:ext uri="{FF2B5EF4-FFF2-40B4-BE49-F238E27FC236}">
                  <a16:creationId xmlns:a16="http://schemas.microsoft.com/office/drawing/2014/main" id="{465C9636-ED29-47C3-5BEB-4CA019FB2D91}"/>
                </a:ext>
              </a:extLst>
            </p:cNvPr>
            <p:cNvSpPr>
              <a:spLocks noChangeArrowheads="1"/>
            </p:cNvSpPr>
            <p:nvPr/>
          </p:nvSpPr>
          <p:spPr bwMode="auto">
            <a:xfrm>
              <a:off x="4674868" y="3242361"/>
              <a:ext cx="499826" cy="343294"/>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A</a:t>
              </a:r>
              <a:r>
                <a:rPr lang="en-US" sz="2000" b="1" dirty="0">
                  <a:latin typeface="Arial" panose="020B0604020202020204" pitchFamily="34" charset="0"/>
                  <a:cs typeface="Arial" panose="020B0604020202020204" pitchFamily="34" charset="0"/>
                </a:rPr>
                <a:t> =</a:t>
              </a:r>
            </a:p>
          </p:txBody>
        </p:sp>
        <p:sp>
          <p:nvSpPr>
            <p:cNvPr id="16" name="Text Box 20">
              <a:extLst>
                <a:ext uri="{FF2B5EF4-FFF2-40B4-BE49-F238E27FC236}">
                  <a16:creationId xmlns:a16="http://schemas.microsoft.com/office/drawing/2014/main" id="{AFF804E7-2DAB-5DD0-00E0-02DDC9B790E2}"/>
                </a:ext>
              </a:extLst>
            </p:cNvPr>
            <p:cNvSpPr txBox="1">
              <a:spLocks noChangeArrowheads="1"/>
            </p:cNvSpPr>
            <p:nvPr/>
          </p:nvSpPr>
          <p:spPr bwMode="auto">
            <a:xfrm>
              <a:off x="5577020" y="3326525"/>
              <a:ext cx="1257299" cy="877061"/>
            </a:xfrm>
            <a:prstGeom prst="rect">
              <a:avLst/>
            </a:prstGeom>
            <a:noFill/>
            <a:ln w="12700">
              <a:noFill/>
              <a:miter lim="800000"/>
              <a:headEnd/>
              <a:tailEnd/>
            </a:ln>
            <a:effectLst/>
          </p:spPr>
          <p:txBody>
            <a:bodyPr wrap="square">
              <a:prstTxWarp prst="textNoShape">
                <a:avLst/>
              </a:prstTxWarp>
              <a:spAutoFit/>
            </a:bodyPr>
            <a:lstStyle/>
            <a:p>
              <a:r>
                <a:rPr lang="en-US" sz="2000" dirty="0">
                  <a:latin typeface="Arial" panose="020B0604020202020204" pitchFamily="34" charset="0"/>
                  <a:cs typeface="Arial" panose="020B0604020202020204" pitchFamily="34" charset="0"/>
                </a:rPr>
                <a:t> 6  -1   0</a:t>
              </a:r>
            </a:p>
            <a:p>
              <a:r>
                <a:rPr lang="en-US" sz="2000" dirty="0">
                  <a:latin typeface="Arial" panose="020B0604020202020204" pitchFamily="34" charset="0"/>
                  <a:cs typeface="Arial" panose="020B0604020202020204" pitchFamily="34" charset="0"/>
                </a:rPr>
                <a:t>-1   5  -4</a:t>
              </a:r>
            </a:p>
            <a:p>
              <a:r>
                <a:rPr lang="en-US" sz="2000" dirty="0">
                  <a:latin typeface="Arial" panose="020B0604020202020204" pitchFamily="34" charset="0"/>
                  <a:cs typeface="Arial" panose="020B0604020202020204" pitchFamily="34" charset="0"/>
                </a:rPr>
                <a:t> 0  -4   4</a:t>
              </a:r>
            </a:p>
          </p:txBody>
        </p:sp>
        <p:sp>
          <p:nvSpPr>
            <p:cNvPr id="17" name="Rectangle 16">
              <a:extLst>
                <a:ext uri="{FF2B5EF4-FFF2-40B4-BE49-F238E27FC236}">
                  <a16:creationId xmlns:a16="http://schemas.microsoft.com/office/drawing/2014/main" id="{8C08A69C-3D24-D327-A7A6-D3A7E44AFE28}"/>
                </a:ext>
              </a:extLst>
            </p:cNvPr>
            <p:cNvSpPr/>
            <p:nvPr/>
          </p:nvSpPr>
          <p:spPr bwMode="auto">
            <a:xfrm>
              <a:off x="109039" y="3008326"/>
              <a:ext cx="352771" cy="352771"/>
            </a:xfrm>
            <a:prstGeom prst="rect">
              <a:avLst/>
            </a:prstGeom>
            <a:solidFill>
              <a:srgbClr val="8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u="none" strike="noStrike" cap="none" normalizeH="0" baseline="0" dirty="0">
                  <a:ln>
                    <a:noFill/>
                  </a:ln>
                  <a:solidFill>
                    <a:schemeClr val="bg1"/>
                  </a:solidFill>
                  <a:effectLst/>
                  <a:latin typeface="Arial" panose="020B0604020202020204" pitchFamily="34" charset="0"/>
                  <a:cs typeface="Arial" panose="020B0604020202020204" pitchFamily="34" charset="0"/>
                </a:rPr>
                <a:t>P</a:t>
              </a:r>
            </a:p>
          </p:txBody>
        </p:sp>
        <p:sp>
          <p:nvSpPr>
            <p:cNvPr id="18" name="Line 11">
              <a:extLst>
                <a:ext uri="{FF2B5EF4-FFF2-40B4-BE49-F238E27FC236}">
                  <a16:creationId xmlns:a16="http://schemas.microsoft.com/office/drawing/2014/main" id="{EEAD2FF9-993E-5075-9C86-DDFABC1B5052}"/>
                </a:ext>
              </a:extLst>
            </p:cNvPr>
            <p:cNvSpPr>
              <a:spLocks noChangeShapeType="1"/>
            </p:cNvSpPr>
            <p:nvPr/>
          </p:nvSpPr>
          <p:spPr bwMode="auto">
            <a:xfrm>
              <a:off x="454123" y="3161977"/>
              <a:ext cx="463084" cy="90093"/>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1" u="none" strike="noStrike" kern="0" cap="none" spc="0" normalizeH="0" baseline="0" noProof="0" dirty="0">
                <a:ln>
                  <a:noFill/>
                </a:ln>
                <a:solidFill>
                  <a:srgbClr val="0B4B8E"/>
                </a:solidFill>
                <a:effectLst/>
                <a:uLnTx/>
                <a:uFillTx/>
                <a:latin typeface="Arial" panose="020B0604020202020204" pitchFamily="34" charset="0"/>
                <a:cs typeface="Arial" panose="020B0604020202020204" pitchFamily="34" charset="0"/>
              </a:endParaRPr>
            </a:p>
          </p:txBody>
        </p:sp>
        <p:sp>
          <p:nvSpPr>
            <p:cNvPr id="19" name="Rectangle 12">
              <a:extLst>
                <a:ext uri="{FF2B5EF4-FFF2-40B4-BE49-F238E27FC236}">
                  <a16:creationId xmlns:a16="http://schemas.microsoft.com/office/drawing/2014/main" id="{19AD8446-EA5F-4092-1CF3-DCB5E9F2E5AA}"/>
                </a:ext>
              </a:extLst>
            </p:cNvPr>
            <p:cNvSpPr>
              <a:spLocks noChangeArrowheads="1"/>
            </p:cNvSpPr>
            <p:nvPr/>
          </p:nvSpPr>
          <p:spPr bwMode="auto">
            <a:xfrm>
              <a:off x="603156" y="2873697"/>
              <a:ext cx="268546" cy="316716"/>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800" b="1" dirty="0">
                  <a:solidFill>
                    <a:srgbClr val="0B4B8E"/>
                  </a:solidFill>
                  <a:latin typeface="Arial" panose="020B0604020202020204" pitchFamily="34" charset="0"/>
                  <a:cs typeface="Arial" panose="020B0604020202020204" pitchFamily="34" charset="0"/>
                </a:rPr>
                <a:t>5</a:t>
              </a:r>
            </a:p>
          </p:txBody>
        </p:sp>
        <p:sp>
          <p:nvSpPr>
            <p:cNvPr id="20" name="Oval 19">
              <a:extLst>
                <a:ext uri="{FF2B5EF4-FFF2-40B4-BE49-F238E27FC236}">
                  <a16:creationId xmlns:a16="http://schemas.microsoft.com/office/drawing/2014/main" id="{3FF116AA-6616-7CAC-AAD6-B8FDA0748FB7}"/>
                </a:ext>
              </a:extLst>
            </p:cNvPr>
            <p:cNvSpPr/>
            <p:nvPr/>
          </p:nvSpPr>
          <p:spPr bwMode="auto">
            <a:xfrm rot="18577698">
              <a:off x="5950804" y="2904884"/>
              <a:ext cx="217483" cy="1670152"/>
            </a:xfrm>
            <a:prstGeom prst="ellipse">
              <a:avLst/>
            </a:prstGeom>
            <a:noFill/>
            <a:ln w="28575" cap="flat" cmpd="sng" algn="ctr">
              <a:solidFill>
                <a:srgbClr val="8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E260C55B-A162-953C-D87B-F4BB4821B9F8}"/>
                </a:ext>
              </a:extLst>
            </p:cNvPr>
            <p:cNvSpPr txBox="1"/>
            <p:nvPr/>
          </p:nvSpPr>
          <p:spPr>
            <a:xfrm>
              <a:off x="6695722" y="4205112"/>
              <a:ext cx="912498" cy="3189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diagonal</a:t>
              </a:r>
            </a:p>
          </p:txBody>
        </p:sp>
        <p:sp>
          <p:nvSpPr>
            <p:cNvPr id="22" name="Rectangular Callout 21">
              <a:extLst>
                <a:ext uri="{FF2B5EF4-FFF2-40B4-BE49-F238E27FC236}">
                  <a16:creationId xmlns:a16="http://schemas.microsoft.com/office/drawing/2014/main" id="{EB12B4F8-D028-95EA-1362-FC5F9E633736}"/>
                </a:ext>
              </a:extLst>
            </p:cNvPr>
            <p:cNvSpPr/>
            <p:nvPr/>
          </p:nvSpPr>
          <p:spPr bwMode="auto">
            <a:xfrm>
              <a:off x="7002367" y="2679892"/>
              <a:ext cx="1934096" cy="664147"/>
            </a:xfrm>
            <a:prstGeom prst="wedgeRectCallout">
              <a:avLst>
                <a:gd name="adj1" fmla="val -80386"/>
                <a:gd name="adj2" fmla="val 39081"/>
              </a:avLst>
            </a:prstGeom>
            <a:solidFill>
              <a:schemeClr val="accent6">
                <a:lumMod val="20000"/>
                <a:lumOff val="80000"/>
              </a:schemeClr>
            </a:solidFill>
            <a:ln w="9525" cap="flat" cmpd="sng" algn="ctr">
              <a:solidFill>
                <a:schemeClr val="accent6">
                  <a:lumMod val="20000"/>
                  <a:lumOff val="8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1" u="none" strike="noStrike" cap="none" normalizeH="0" baseline="0" dirty="0">
                  <a:ln>
                    <a:noFill/>
                  </a:ln>
                  <a:solidFill>
                    <a:schemeClr val="tx1"/>
                  </a:solidFill>
                  <a:effectLst/>
                  <a:latin typeface="Arial" panose="020B0604020202020204" pitchFamily="34" charset="0"/>
                  <a:cs typeface="Arial" panose="020B0604020202020204" pitchFamily="34" charset="0"/>
                </a:rPr>
                <a:t>Note</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sz="2000" b="1" u="none" strike="noStrike" cap="none" normalizeH="0" baseline="0" dirty="0">
                  <a:ln>
                    <a:noFill/>
                  </a:ln>
                  <a:solidFill>
                    <a:srgbClr val="0B4B8E"/>
                  </a:solidFill>
                  <a:effectLst/>
                  <a:latin typeface="Arial" panose="020B0604020202020204" pitchFamily="34" charset="0"/>
                  <a:cs typeface="Arial" panose="020B0604020202020204" pitchFamily="34" charset="0"/>
                </a:rPr>
                <a:t>A</a:t>
              </a:r>
              <a:r>
                <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rPr>
                <a:t> matrix</a:t>
              </a:r>
              <a:r>
                <a:rPr kumimoji="0" lang="en-US" sz="2000" u="none" strike="noStrike" cap="none" normalizeH="0" dirty="0">
                  <a:ln>
                    <a:noFill/>
                  </a:ln>
                  <a:solidFill>
                    <a:schemeClr val="tx1"/>
                  </a:solidFill>
                  <a:effectLst/>
                  <a:latin typeface="Arial" panose="020B0604020202020204" pitchFamily="34" charset="0"/>
                  <a:cs typeface="Arial" panose="020B0604020202020204" pitchFamily="34" charset="0"/>
                </a:rPr>
                <a:t> accounts for pads</a:t>
              </a:r>
              <a:endParaRPr kumimoji="0" lang="en-US" sz="200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90759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AD8F1-2931-1363-994C-19D5CC550DDC}"/>
              </a:ext>
            </a:extLst>
          </p:cNvPr>
          <p:cNvSpPr>
            <a:spLocks noGrp="1"/>
          </p:cNvSpPr>
          <p:nvPr>
            <p:ph type="title"/>
          </p:nvPr>
        </p:nvSpPr>
        <p:spPr/>
        <p:txBody>
          <a:bodyPr/>
          <a:lstStyle/>
          <a:p>
            <a:r>
              <a:rPr lang="en-US" dirty="0"/>
              <a:t>What is Vector b?</a:t>
            </a:r>
          </a:p>
        </p:txBody>
      </p:sp>
      <p:sp>
        <p:nvSpPr>
          <p:cNvPr id="30" name="Content Placeholder 5">
            <a:extLst>
              <a:ext uri="{FF2B5EF4-FFF2-40B4-BE49-F238E27FC236}">
                <a16:creationId xmlns:a16="http://schemas.microsoft.com/office/drawing/2014/main" id="{685C4BB5-B40B-661E-DC10-638B5975E1CF}"/>
              </a:ext>
            </a:extLst>
          </p:cNvPr>
          <p:cNvSpPr>
            <a:spLocks noGrp="1"/>
          </p:cNvSpPr>
          <p:nvPr>
            <p:ph sz="half" idx="1"/>
          </p:nvPr>
        </p:nvSpPr>
        <p:spPr>
          <a:xfrm>
            <a:off x="838199" y="3177425"/>
            <a:ext cx="5257801" cy="1730871"/>
          </a:xfrm>
        </p:spPr>
        <p:txBody>
          <a:bodyPr>
            <a:normAutofit/>
          </a:bodyPr>
          <a:lstStyle/>
          <a:p>
            <a:r>
              <a:rPr lang="en-US" sz="2400" dirty="0"/>
              <a:t>For </a:t>
            </a:r>
            <a:r>
              <a:rPr lang="en-US" sz="2400" b="1" dirty="0">
                <a:solidFill>
                  <a:srgbClr val="0B4B8E"/>
                </a:solidFill>
              </a:rPr>
              <a:t>Ax = b</a:t>
            </a:r>
            <a:r>
              <a:rPr lang="en-US" sz="2400" b="1" baseline="-25000" dirty="0">
                <a:solidFill>
                  <a:srgbClr val="0B4B8E"/>
                </a:solidFill>
              </a:rPr>
              <a:t>x</a:t>
            </a:r>
            <a:r>
              <a:rPr lang="en-US" sz="2400" b="1" dirty="0"/>
              <a:t> </a:t>
            </a:r>
            <a:r>
              <a:rPr lang="en-US" sz="2400" dirty="0"/>
              <a:t>vector:</a:t>
            </a:r>
            <a:endParaRPr lang="en-US" sz="2400" dirty="0">
              <a:solidFill>
                <a:srgbClr val="800000"/>
              </a:solidFill>
            </a:endParaRPr>
          </a:p>
          <a:p>
            <a:pPr lvl="1"/>
            <a:r>
              <a:rPr lang="en-US" sz="2000" dirty="0"/>
              <a:t>If gate </a:t>
            </a:r>
            <a:r>
              <a:rPr lang="en-US" sz="2000" b="1" dirty="0" err="1">
                <a:solidFill>
                  <a:srgbClr val="0B4B8E"/>
                </a:solidFill>
              </a:rPr>
              <a:t>i</a:t>
            </a:r>
            <a:r>
              <a:rPr lang="en-US" sz="2000" dirty="0"/>
              <a:t> connects to a pad at </a:t>
            </a:r>
            <a:r>
              <a:rPr lang="en-US" sz="2000" b="1" dirty="0">
                <a:solidFill>
                  <a:srgbClr val="0B4B8E"/>
                </a:solidFill>
              </a:rPr>
              <a:t>(xi, </a:t>
            </a:r>
            <a:r>
              <a:rPr lang="en-US" sz="2000" b="1" dirty="0" err="1">
                <a:solidFill>
                  <a:srgbClr val="0B4B8E"/>
                </a:solidFill>
              </a:rPr>
              <a:t>yi</a:t>
            </a:r>
            <a:r>
              <a:rPr lang="en-US" sz="2000" b="1" dirty="0">
                <a:solidFill>
                  <a:srgbClr val="0B4B8E"/>
                </a:solidFill>
              </a:rPr>
              <a:t>) </a:t>
            </a:r>
            <a:r>
              <a:rPr lang="en-US" sz="2000" dirty="0"/>
              <a:t>with a wire with weight </a:t>
            </a:r>
            <a:r>
              <a:rPr lang="en-US" sz="2000" b="1" dirty="0" err="1">
                <a:solidFill>
                  <a:srgbClr val="0B4B8E"/>
                </a:solidFill>
              </a:rPr>
              <a:t>wi</a:t>
            </a:r>
            <a:endParaRPr lang="en-US" sz="2000" b="1" dirty="0">
              <a:solidFill>
                <a:srgbClr val="0B4B8E"/>
              </a:solidFill>
            </a:endParaRPr>
          </a:p>
          <a:p>
            <a:pPr lvl="1"/>
            <a:r>
              <a:rPr lang="en-US" sz="2000" dirty="0"/>
              <a:t>Then set </a:t>
            </a:r>
            <a:r>
              <a:rPr lang="en-US" sz="2000" b="1" dirty="0" err="1">
                <a:solidFill>
                  <a:srgbClr val="0B4B8E"/>
                </a:solidFill>
              </a:rPr>
              <a:t>b</a:t>
            </a:r>
            <a:r>
              <a:rPr lang="en-US" sz="2000" b="1" baseline="-25000" dirty="0" err="1">
                <a:solidFill>
                  <a:srgbClr val="0B4B8E"/>
                </a:solidFill>
              </a:rPr>
              <a:t>x</a:t>
            </a:r>
            <a:r>
              <a:rPr lang="en-US" sz="2000" b="1" dirty="0">
                <a:solidFill>
                  <a:srgbClr val="0B4B8E"/>
                </a:solidFill>
              </a:rPr>
              <a:t>[</a:t>
            </a:r>
            <a:r>
              <a:rPr lang="en-US" sz="2000" b="1" dirty="0" err="1">
                <a:solidFill>
                  <a:srgbClr val="0B4B8E"/>
                </a:solidFill>
              </a:rPr>
              <a:t>i</a:t>
            </a:r>
            <a:r>
              <a:rPr lang="en-US" sz="2000" b="1" dirty="0">
                <a:solidFill>
                  <a:srgbClr val="0B4B8E"/>
                </a:solidFill>
              </a:rPr>
              <a:t>] = </a:t>
            </a:r>
            <a:r>
              <a:rPr lang="en-US" sz="2000" b="1" dirty="0" err="1">
                <a:solidFill>
                  <a:srgbClr val="0B4B8E"/>
                </a:solidFill>
              </a:rPr>
              <a:t>wi</a:t>
            </a:r>
            <a:r>
              <a:rPr lang="en-US" sz="2000" b="1" dirty="0">
                <a:solidFill>
                  <a:srgbClr val="0B4B8E"/>
                </a:solidFill>
              </a:rPr>
              <a:t> • xi</a:t>
            </a:r>
          </a:p>
        </p:txBody>
      </p:sp>
      <p:sp>
        <p:nvSpPr>
          <p:cNvPr id="31" name="Content Placeholder 7">
            <a:extLst>
              <a:ext uri="{FF2B5EF4-FFF2-40B4-BE49-F238E27FC236}">
                <a16:creationId xmlns:a16="http://schemas.microsoft.com/office/drawing/2014/main" id="{18BE3C9E-4817-51E8-7D30-EA9A19DBA419}"/>
              </a:ext>
            </a:extLst>
          </p:cNvPr>
          <p:cNvSpPr txBox="1">
            <a:spLocks/>
          </p:cNvSpPr>
          <p:nvPr/>
        </p:nvSpPr>
        <p:spPr>
          <a:xfrm>
            <a:off x="6096000" y="3168547"/>
            <a:ext cx="5257801" cy="15320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Arial" panose="020B0604020202020204" pitchFamily="34" charset="0"/>
                <a:cs typeface="Arial" panose="020B0604020202020204" pitchFamily="34" charset="0"/>
              </a:rPr>
              <a:t>For </a:t>
            </a:r>
            <a:r>
              <a:rPr lang="en-US" sz="2400" b="1" dirty="0">
                <a:solidFill>
                  <a:srgbClr val="0B4B8E"/>
                </a:solidFill>
                <a:latin typeface="Arial" panose="020B0604020202020204" pitchFamily="34" charset="0"/>
                <a:cs typeface="Arial" panose="020B0604020202020204" pitchFamily="34" charset="0"/>
              </a:rPr>
              <a:t>Ay = b</a:t>
            </a:r>
            <a:r>
              <a:rPr lang="en-US" sz="2400" b="1" baseline="-25000" dirty="0">
                <a:solidFill>
                  <a:srgbClr val="0B4B8E"/>
                </a:solidFill>
                <a:latin typeface="Arial" panose="020B0604020202020204" pitchFamily="34" charset="0"/>
                <a:cs typeface="Arial" panose="020B0604020202020204" pitchFamily="34" charset="0"/>
              </a:rPr>
              <a:t>y</a:t>
            </a:r>
            <a:r>
              <a:rPr lang="en-US" sz="2400" dirty="0">
                <a:latin typeface="Arial" panose="020B0604020202020204" pitchFamily="34" charset="0"/>
                <a:cs typeface="Arial" panose="020B0604020202020204" pitchFamily="34" charset="0"/>
              </a:rPr>
              <a:t> vector:</a:t>
            </a:r>
            <a:endParaRPr lang="en-US" sz="2400" dirty="0">
              <a:solidFill>
                <a:srgbClr val="800000"/>
              </a:solidFill>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If gate </a:t>
            </a:r>
            <a:r>
              <a:rPr lang="en-US" sz="2000" b="1" dirty="0" err="1">
                <a:solidFill>
                  <a:srgbClr val="0B4B8E"/>
                </a:solidFill>
                <a:latin typeface="Arial" panose="020B0604020202020204" pitchFamily="34" charset="0"/>
                <a:cs typeface="Arial" panose="020B0604020202020204" pitchFamily="34" charset="0"/>
              </a:rPr>
              <a:t>i</a:t>
            </a:r>
            <a:r>
              <a:rPr lang="en-US" sz="2000" dirty="0">
                <a:latin typeface="Arial" panose="020B0604020202020204" pitchFamily="34" charset="0"/>
                <a:cs typeface="Arial" panose="020B0604020202020204" pitchFamily="34" charset="0"/>
              </a:rPr>
              <a:t> connects to a pad at </a:t>
            </a:r>
            <a:r>
              <a:rPr lang="en-US" sz="2000" b="1" dirty="0">
                <a:solidFill>
                  <a:srgbClr val="0B4B8E"/>
                </a:solidFill>
                <a:latin typeface="Arial" panose="020B0604020202020204" pitchFamily="34" charset="0"/>
                <a:cs typeface="Arial" panose="020B0604020202020204" pitchFamily="34" charset="0"/>
              </a:rPr>
              <a:t>(xi, </a:t>
            </a:r>
            <a:r>
              <a:rPr lang="en-US" sz="2000" b="1" dirty="0" err="1">
                <a:solidFill>
                  <a:srgbClr val="0B4B8E"/>
                </a:solidFill>
                <a:latin typeface="Arial" panose="020B0604020202020204" pitchFamily="34" charset="0"/>
                <a:cs typeface="Arial" panose="020B0604020202020204" pitchFamily="34" charset="0"/>
              </a:rPr>
              <a:t>yi</a:t>
            </a:r>
            <a:r>
              <a:rPr lang="en-US" sz="2000" b="1" dirty="0">
                <a:solidFill>
                  <a:srgbClr val="0B4B8E"/>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with a wire with weight </a:t>
            </a:r>
            <a:r>
              <a:rPr lang="en-US" sz="2000" b="1" dirty="0" err="1">
                <a:solidFill>
                  <a:srgbClr val="0B4B8E"/>
                </a:solidFill>
                <a:latin typeface="Arial" panose="020B0604020202020204" pitchFamily="34" charset="0"/>
                <a:cs typeface="Arial" panose="020B0604020202020204" pitchFamily="34" charset="0"/>
              </a:rPr>
              <a:t>wi</a:t>
            </a:r>
            <a:endParaRPr lang="en-US" sz="2000" b="1" dirty="0">
              <a:solidFill>
                <a:srgbClr val="0B4B8E"/>
              </a:solidFill>
              <a:latin typeface="Arial" panose="020B0604020202020204" pitchFamily="34" charset="0"/>
              <a:cs typeface="Arial" panose="020B0604020202020204" pitchFamily="34" charset="0"/>
            </a:endParaRPr>
          </a:p>
          <a:p>
            <a:pPr lvl="1"/>
            <a:r>
              <a:rPr lang="en-US" sz="2000" dirty="0">
                <a:latin typeface="Arial" panose="020B0604020202020204" pitchFamily="34" charset="0"/>
                <a:cs typeface="Arial" panose="020B0604020202020204" pitchFamily="34" charset="0"/>
              </a:rPr>
              <a:t>Then set </a:t>
            </a:r>
            <a:r>
              <a:rPr lang="en-US" sz="2000" b="1" dirty="0">
                <a:solidFill>
                  <a:srgbClr val="0B4B8E"/>
                </a:solidFill>
                <a:latin typeface="Arial" panose="020B0604020202020204" pitchFamily="34" charset="0"/>
                <a:cs typeface="Arial" panose="020B0604020202020204" pitchFamily="34" charset="0"/>
              </a:rPr>
              <a:t>b</a:t>
            </a:r>
            <a:r>
              <a:rPr lang="en-US" sz="2000" b="1" baseline="-25000" dirty="0">
                <a:solidFill>
                  <a:srgbClr val="0B4B8E"/>
                </a:solidFill>
                <a:latin typeface="Arial" panose="020B0604020202020204" pitchFamily="34" charset="0"/>
                <a:cs typeface="Arial" panose="020B0604020202020204" pitchFamily="34" charset="0"/>
              </a:rPr>
              <a:t>y</a:t>
            </a:r>
            <a:r>
              <a:rPr lang="en-US" sz="2000" b="1" dirty="0">
                <a:solidFill>
                  <a:srgbClr val="0B4B8E"/>
                </a:solidFill>
                <a:latin typeface="Arial" panose="020B0604020202020204" pitchFamily="34" charset="0"/>
                <a:cs typeface="Arial" panose="020B0604020202020204" pitchFamily="34" charset="0"/>
              </a:rPr>
              <a:t>[</a:t>
            </a:r>
            <a:r>
              <a:rPr lang="en-US" sz="2000" b="1" dirty="0" err="1">
                <a:solidFill>
                  <a:srgbClr val="0B4B8E"/>
                </a:solidFill>
                <a:latin typeface="Arial" panose="020B0604020202020204" pitchFamily="34" charset="0"/>
                <a:cs typeface="Arial" panose="020B0604020202020204" pitchFamily="34" charset="0"/>
              </a:rPr>
              <a:t>i</a:t>
            </a:r>
            <a:r>
              <a:rPr lang="en-US" sz="2000" b="1" dirty="0">
                <a:solidFill>
                  <a:srgbClr val="0B4B8E"/>
                </a:solidFill>
                <a:latin typeface="Arial" panose="020B0604020202020204" pitchFamily="34" charset="0"/>
                <a:cs typeface="Arial" panose="020B0604020202020204" pitchFamily="34" charset="0"/>
              </a:rPr>
              <a:t>] = </a:t>
            </a:r>
            <a:r>
              <a:rPr lang="en-US" sz="2000" b="1" dirty="0" err="1">
                <a:solidFill>
                  <a:srgbClr val="0B4B8E"/>
                </a:solidFill>
                <a:latin typeface="Arial" panose="020B0604020202020204" pitchFamily="34" charset="0"/>
                <a:cs typeface="Arial" panose="020B0604020202020204" pitchFamily="34" charset="0"/>
              </a:rPr>
              <a:t>wi</a:t>
            </a:r>
            <a:r>
              <a:rPr lang="en-US" sz="2000" b="1" dirty="0">
                <a:solidFill>
                  <a:srgbClr val="0B4B8E"/>
                </a:solidFill>
                <a:latin typeface="Arial" panose="020B0604020202020204" pitchFamily="34" charset="0"/>
                <a:cs typeface="Arial" panose="020B0604020202020204" pitchFamily="34" charset="0"/>
              </a:rPr>
              <a:t> • </a:t>
            </a:r>
            <a:r>
              <a:rPr lang="en-US" sz="2000" b="1" dirty="0" err="1">
                <a:solidFill>
                  <a:srgbClr val="0B4B8E"/>
                </a:solidFill>
                <a:latin typeface="Arial" panose="020B0604020202020204" pitchFamily="34" charset="0"/>
                <a:cs typeface="Arial" panose="020B0604020202020204" pitchFamily="34" charset="0"/>
              </a:rPr>
              <a:t>yi</a:t>
            </a:r>
            <a:endParaRPr lang="en-US" sz="2000" b="1" dirty="0">
              <a:solidFill>
                <a:srgbClr val="0B4B8E"/>
              </a:solidFill>
              <a:latin typeface="Arial" panose="020B0604020202020204" pitchFamily="34" charset="0"/>
              <a:cs typeface="Arial" panose="020B0604020202020204" pitchFamily="34" charset="0"/>
            </a:endParaRPr>
          </a:p>
        </p:txBody>
      </p:sp>
      <p:grpSp>
        <p:nvGrpSpPr>
          <p:cNvPr id="41" name="Group 40">
            <a:extLst>
              <a:ext uri="{FF2B5EF4-FFF2-40B4-BE49-F238E27FC236}">
                <a16:creationId xmlns:a16="http://schemas.microsoft.com/office/drawing/2014/main" id="{CF14F21A-C628-C137-CAAA-78024FBF578A}"/>
              </a:ext>
            </a:extLst>
          </p:cNvPr>
          <p:cNvGrpSpPr/>
          <p:nvPr/>
        </p:nvGrpSpPr>
        <p:grpSpPr>
          <a:xfrm>
            <a:off x="1390395" y="4386712"/>
            <a:ext cx="4470222" cy="1641109"/>
            <a:chOff x="965200" y="3155950"/>
            <a:chExt cx="2920217" cy="1560886"/>
          </a:xfrm>
        </p:grpSpPr>
        <p:sp>
          <p:nvSpPr>
            <p:cNvPr id="32" name="Double Bracket 31">
              <a:extLst>
                <a:ext uri="{FF2B5EF4-FFF2-40B4-BE49-F238E27FC236}">
                  <a16:creationId xmlns:a16="http://schemas.microsoft.com/office/drawing/2014/main" id="{5121FDE0-6D0F-A797-7A08-80C33B8F5692}"/>
                </a:ext>
              </a:extLst>
            </p:cNvPr>
            <p:cNvSpPr/>
            <p:nvPr/>
          </p:nvSpPr>
          <p:spPr bwMode="auto">
            <a:xfrm>
              <a:off x="965200" y="372745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3" name="Rectangle 20">
              <a:extLst>
                <a:ext uri="{FF2B5EF4-FFF2-40B4-BE49-F238E27FC236}">
                  <a16:creationId xmlns:a16="http://schemas.microsoft.com/office/drawing/2014/main" id="{46BFBEFE-1864-E7C9-67F4-4695B4A8DC7B}"/>
                </a:ext>
              </a:extLst>
            </p:cNvPr>
            <p:cNvSpPr>
              <a:spLocks noChangeArrowheads="1"/>
            </p:cNvSpPr>
            <p:nvPr/>
          </p:nvSpPr>
          <p:spPr bwMode="auto">
            <a:xfrm>
              <a:off x="1092200" y="3844925"/>
              <a:ext cx="253418"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dirty="0">
                  <a:solidFill>
                    <a:srgbClr val="0B4B8E"/>
                  </a:solidFill>
                  <a:latin typeface="Arial" panose="020B0604020202020204" pitchFamily="34" charset="0"/>
                  <a:cs typeface="Arial" panose="020B0604020202020204" pitchFamily="34" charset="0"/>
                </a:rPr>
                <a:t> </a:t>
              </a:r>
              <a:r>
                <a:rPr lang="en-US" sz="1600" b="1" dirty="0">
                  <a:solidFill>
                    <a:srgbClr val="0B4B8E"/>
                  </a:solidFill>
                  <a:latin typeface="Arial" panose="020B0604020202020204" pitchFamily="34" charset="0"/>
                  <a:cs typeface="Arial" panose="020B0604020202020204" pitchFamily="34" charset="0"/>
                </a:rPr>
                <a:t>A</a:t>
              </a:r>
            </a:p>
          </p:txBody>
        </p:sp>
        <p:sp>
          <p:nvSpPr>
            <p:cNvPr id="34" name="Double Bracket 33">
              <a:extLst>
                <a:ext uri="{FF2B5EF4-FFF2-40B4-BE49-F238E27FC236}">
                  <a16:creationId xmlns:a16="http://schemas.microsoft.com/office/drawing/2014/main" id="{77EB00D4-402E-7F85-265D-59D69BEC4CF4}"/>
                </a:ext>
              </a:extLst>
            </p:cNvPr>
            <p:cNvSpPr/>
            <p:nvPr/>
          </p:nvSpPr>
          <p:spPr bwMode="auto">
            <a:xfrm>
              <a:off x="1778000" y="373380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5" name="Rectangle 23">
              <a:extLst>
                <a:ext uri="{FF2B5EF4-FFF2-40B4-BE49-F238E27FC236}">
                  <a16:creationId xmlns:a16="http://schemas.microsoft.com/office/drawing/2014/main" id="{F0FD7FE9-4265-370E-CE58-21E1F0AB1500}"/>
                </a:ext>
              </a:extLst>
            </p:cNvPr>
            <p:cNvSpPr>
              <a:spLocks noChangeArrowheads="1"/>
            </p:cNvSpPr>
            <p:nvPr/>
          </p:nvSpPr>
          <p:spPr bwMode="auto">
            <a:xfrm>
              <a:off x="1816100" y="3851275"/>
              <a:ext cx="193729"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x</a:t>
              </a:r>
            </a:p>
          </p:txBody>
        </p:sp>
        <p:sp>
          <p:nvSpPr>
            <p:cNvPr id="36" name="TextBox 35">
              <a:extLst>
                <a:ext uri="{FF2B5EF4-FFF2-40B4-BE49-F238E27FC236}">
                  <a16:creationId xmlns:a16="http://schemas.microsoft.com/office/drawing/2014/main" id="{7363C8C1-7B20-CBD8-14EF-D5F69AB57829}"/>
                </a:ext>
              </a:extLst>
            </p:cNvPr>
            <p:cNvSpPr txBox="1"/>
            <p:nvPr/>
          </p:nvSpPr>
          <p:spPr>
            <a:xfrm>
              <a:off x="2216150" y="3860800"/>
              <a:ext cx="199174" cy="32200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a:t>
              </a:r>
            </a:p>
          </p:txBody>
        </p:sp>
        <p:sp>
          <p:nvSpPr>
            <p:cNvPr id="37" name="Double Bracket 36">
              <a:extLst>
                <a:ext uri="{FF2B5EF4-FFF2-40B4-BE49-F238E27FC236}">
                  <a16:creationId xmlns:a16="http://schemas.microsoft.com/office/drawing/2014/main" id="{A4B83FAC-1E8F-5BB9-F891-48E832C55EB1}"/>
                </a:ext>
              </a:extLst>
            </p:cNvPr>
            <p:cNvSpPr/>
            <p:nvPr/>
          </p:nvSpPr>
          <p:spPr bwMode="auto">
            <a:xfrm>
              <a:off x="2495550" y="374650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8" name="Rectangle 23">
              <a:extLst>
                <a:ext uri="{FF2B5EF4-FFF2-40B4-BE49-F238E27FC236}">
                  <a16:creationId xmlns:a16="http://schemas.microsoft.com/office/drawing/2014/main" id="{E9848281-6B38-3FBB-BD1B-167C19C5D6BC}"/>
                </a:ext>
              </a:extLst>
            </p:cNvPr>
            <p:cNvSpPr>
              <a:spLocks noChangeArrowheads="1"/>
            </p:cNvSpPr>
            <p:nvPr/>
          </p:nvSpPr>
          <p:spPr bwMode="auto">
            <a:xfrm>
              <a:off x="2508250" y="3832225"/>
              <a:ext cx="250276" cy="31956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err="1">
                  <a:solidFill>
                    <a:srgbClr val="0B4B8E"/>
                  </a:solidFill>
                  <a:latin typeface="Arial" panose="020B0604020202020204" pitchFamily="34" charset="0"/>
                  <a:cs typeface="Arial" panose="020B0604020202020204" pitchFamily="34" charset="0"/>
                </a:rPr>
                <a:t>b</a:t>
              </a:r>
              <a:r>
                <a:rPr lang="en-US" sz="1600" b="1" baseline="-25000" dirty="0" err="1">
                  <a:solidFill>
                    <a:srgbClr val="0B4B8E"/>
                  </a:solidFill>
                  <a:latin typeface="Arial" panose="020B0604020202020204" pitchFamily="34" charset="0"/>
                  <a:cs typeface="Arial" panose="020B0604020202020204" pitchFamily="34" charset="0"/>
                </a:rPr>
                <a:t>x</a:t>
              </a:r>
              <a:endParaRPr lang="en-US" sz="1600" b="1" baseline="-25000" dirty="0">
                <a:solidFill>
                  <a:srgbClr val="0B4B8E"/>
                </a:solidFill>
                <a:latin typeface="Arial" panose="020B0604020202020204" pitchFamily="34" charset="0"/>
                <a:cs typeface="Arial" panose="020B0604020202020204" pitchFamily="34" charset="0"/>
              </a:endParaRPr>
            </a:p>
          </p:txBody>
        </p:sp>
        <p:sp>
          <p:nvSpPr>
            <p:cNvPr id="39" name="Freeform 38">
              <a:extLst>
                <a:ext uri="{FF2B5EF4-FFF2-40B4-BE49-F238E27FC236}">
                  <a16:creationId xmlns:a16="http://schemas.microsoft.com/office/drawing/2014/main" id="{047D8EF3-3EC1-CD5A-83E0-F119ABDBBCB1}"/>
                </a:ext>
              </a:extLst>
            </p:cNvPr>
            <p:cNvSpPr/>
            <p:nvPr/>
          </p:nvSpPr>
          <p:spPr>
            <a:xfrm>
              <a:off x="2908300" y="3155950"/>
              <a:ext cx="782098" cy="958850"/>
            </a:xfrm>
            <a:custGeom>
              <a:avLst/>
              <a:gdLst>
                <a:gd name="connsiteX0" fmla="*/ 133350 w 782098"/>
                <a:gd name="connsiteY0" fmla="*/ 0 h 958850"/>
                <a:gd name="connsiteX1" fmla="*/ 781050 w 782098"/>
                <a:gd name="connsiteY1" fmla="*/ 673100 h 958850"/>
                <a:gd name="connsiteX2" fmla="*/ 0 w 782098"/>
                <a:gd name="connsiteY2" fmla="*/ 958850 h 958850"/>
              </a:gdLst>
              <a:ahLst/>
              <a:cxnLst>
                <a:cxn ang="0">
                  <a:pos x="connsiteX0" y="connsiteY0"/>
                </a:cxn>
                <a:cxn ang="0">
                  <a:pos x="connsiteX1" y="connsiteY1"/>
                </a:cxn>
                <a:cxn ang="0">
                  <a:pos x="connsiteX2" y="connsiteY2"/>
                </a:cxn>
              </a:cxnLst>
              <a:rect l="l" t="t" r="r" b="b"/>
              <a:pathLst>
                <a:path w="782098" h="958850">
                  <a:moveTo>
                    <a:pt x="133350" y="0"/>
                  </a:moveTo>
                  <a:cubicBezTo>
                    <a:pt x="468312" y="256646"/>
                    <a:pt x="803275" y="513292"/>
                    <a:pt x="781050" y="673100"/>
                  </a:cubicBezTo>
                  <a:cubicBezTo>
                    <a:pt x="758825" y="832908"/>
                    <a:pt x="0" y="958850"/>
                    <a:pt x="0" y="958850"/>
                  </a:cubicBezTo>
                </a:path>
              </a:pathLst>
            </a:custGeom>
            <a:ln w="28575" cmpd="sng">
              <a:solidFill>
                <a:srgbClr val="800000"/>
              </a:solidFill>
              <a:headEnd type="oval"/>
              <a:tailEnd type="triangle"/>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8F13386A-C18F-8CA2-0719-116EB3C2BAF0}"/>
                </a:ext>
              </a:extLst>
            </p:cNvPr>
            <p:cNvSpPr txBox="1"/>
            <p:nvPr/>
          </p:nvSpPr>
          <p:spPr>
            <a:xfrm>
              <a:off x="2997200" y="4102100"/>
              <a:ext cx="888217" cy="614736"/>
            </a:xfrm>
            <a:prstGeom prst="rect">
              <a:avLst/>
            </a:prstGeom>
            <a:noFill/>
          </p:spPr>
          <p:txBody>
            <a:bodyPr wrap="none" rtlCol="0">
              <a:spAutoFit/>
            </a:bodyPr>
            <a:lstStyle/>
            <a:p>
              <a:r>
                <a:rPr lang="en-US" b="1" dirty="0" err="1">
                  <a:solidFill>
                    <a:srgbClr val="0B4B8E"/>
                  </a:solidFill>
                  <a:latin typeface="Arial" panose="020B0604020202020204" pitchFamily="34" charset="0"/>
                  <a:cs typeface="Arial" panose="020B0604020202020204" pitchFamily="34" charset="0"/>
                </a:rPr>
                <a:t>i</a:t>
              </a:r>
              <a:r>
                <a:rPr lang="en-US" b="1" baseline="30000" dirty="0" err="1">
                  <a:solidFill>
                    <a:srgbClr val="0B4B8E"/>
                  </a:solidFill>
                  <a:latin typeface="Arial" panose="020B0604020202020204" pitchFamily="34" charset="0"/>
                  <a:cs typeface="Arial" panose="020B0604020202020204" pitchFamily="34" charset="0"/>
                </a:rPr>
                <a:t>th</a:t>
              </a:r>
              <a:r>
                <a:rPr lang="en-US" dirty="0">
                  <a:latin typeface="Arial" panose="020B0604020202020204" pitchFamily="34" charset="0"/>
                  <a:cs typeface="Arial" panose="020B0604020202020204" pitchFamily="34" charset="0"/>
                </a:rPr>
                <a:t> element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of </a:t>
              </a:r>
              <a:r>
                <a:rPr lang="en-US" b="1" dirty="0" err="1">
                  <a:solidFill>
                    <a:srgbClr val="0B4B8E"/>
                  </a:solidFill>
                  <a:latin typeface="Arial" panose="020B0604020202020204" pitchFamily="34" charset="0"/>
                  <a:cs typeface="Arial" panose="020B0604020202020204" pitchFamily="34" charset="0"/>
                </a:rPr>
                <a:t>b</a:t>
              </a:r>
              <a:r>
                <a:rPr lang="en-US" b="1" baseline="-25000" dirty="0" err="1">
                  <a:solidFill>
                    <a:srgbClr val="0B4B8E"/>
                  </a:solidFill>
                  <a:latin typeface="Arial" panose="020B0604020202020204" pitchFamily="34" charset="0"/>
                  <a:cs typeface="Arial" panose="020B0604020202020204" pitchFamily="34" charset="0"/>
                </a:rPr>
                <a:t>x</a:t>
              </a:r>
              <a:r>
                <a:rPr lang="en-US" dirty="0">
                  <a:latin typeface="Arial" panose="020B0604020202020204" pitchFamily="34" charset="0"/>
                  <a:cs typeface="Arial" panose="020B0604020202020204" pitchFamily="34" charset="0"/>
                </a:rPr>
                <a:t> vector</a:t>
              </a:r>
            </a:p>
          </p:txBody>
        </p:sp>
      </p:grpSp>
      <p:grpSp>
        <p:nvGrpSpPr>
          <p:cNvPr id="48" name="Group 47">
            <a:extLst>
              <a:ext uri="{FF2B5EF4-FFF2-40B4-BE49-F238E27FC236}">
                <a16:creationId xmlns:a16="http://schemas.microsoft.com/office/drawing/2014/main" id="{0E1F2D92-00B1-8F45-0C36-077F8B979D18}"/>
              </a:ext>
            </a:extLst>
          </p:cNvPr>
          <p:cNvGrpSpPr/>
          <p:nvPr/>
        </p:nvGrpSpPr>
        <p:grpSpPr>
          <a:xfrm>
            <a:off x="4890716" y="1512073"/>
            <a:ext cx="2237391" cy="1445860"/>
            <a:chOff x="3515339" y="788354"/>
            <a:chExt cx="1668696" cy="1078354"/>
          </a:xfrm>
        </p:grpSpPr>
        <p:sp>
          <p:nvSpPr>
            <p:cNvPr id="42" name="Rectangle 9">
              <a:extLst>
                <a:ext uri="{FF2B5EF4-FFF2-40B4-BE49-F238E27FC236}">
                  <a16:creationId xmlns:a16="http://schemas.microsoft.com/office/drawing/2014/main" id="{6B6B912E-4BB8-E975-C17C-0E671D4EE9C0}"/>
                </a:ext>
              </a:extLst>
            </p:cNvPr>
            <p:cNvSpPr>
              <a:spLocks noChangeArrowheads="1"/>
            </p:cNvSpPr>
            <p:nvPr/>
          </p:nvSpPr>
          <p:spPr bwMode="auto">
            <a:xfrm>
              <a:off x="3515339" y="788354"/>
              <a:ext cx="1067812" cy="107835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3" name="Line 10">
              <a:extLst>
                <a:ext uri="{FF2B5EF4-FFF2-40B4-BE49-F238E27FC236}">
                  <a16:creationId xmlns:a16="http://schemas.microsoft.com/office/drawing/2014/main" id="{DD1EA8AD-7B1B-8ED5-8843-3B8751143DA5}"/>
                </a:ext>
              </a:extLst>
            </p:cNvPr>
            <p:cNvSpPr>
              <a:spLocks noChangeShapeType="1"/>
            </p:cNvSpPr>
            <p:nvPr/>
          </p:nvSpPr>
          <p:spPr bwMode="auto">
            <a:xfrm flipH="1" flipV="1">
              <a:off x="4086838" y="1225357"/>
              <a:ext cx="544088" cy="314086"/>
            </a:xfrm>
            <a:prstGeom prst="line">
              <a:avLst/>
            </a:prstGeom>
            <a:noFill/>
            <a:ln w="5715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4" name="Rectangle 12">
              <a:extLst>
                <a:ext uri="{FF2B5EF4-FFF2-40B4-BE49-F238E27FC236}">
                  <a16:creationId xmlns:a16="http://schemas.microsoft.com/office/drawing/2014/main" id="{BA7A5275-536A-A824-C8A8-C5EF4B418C63}"/>
                </a:ext>
              </a:extLst>
            </p:cNvPr>
            <p:cNvSpPr>
              <a:spLocks noChangeArrowheads="1"/>
            </p:cNvSpPr>
            <p:nvPr/>
          </p:nvSpPr>
          <p:spPr bwMode="auto">
            <a:xfrm>
              <a:off x="4472026" y="1372553"/>
              <a:ext cx="206375" cy="241300"/>
            </a:xfrm>
            <a:prstGeom prst="rect">
              <a:avLst/>
            </a:prstGeom>
            <a:solidFill>
              <a:srgbClr val="800000"/>
            </a:solidFill>
            <a:ln w="12700">
              <a:solidFill>
                <a:srgbClr val="0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1"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45" name="Rectangle 15">
              <a:extLst>
                <a:ext uri="{FF2B5EF4-FFF2-40B4-BE49-F238E27FC236}">
                  <a16:creationId xmlns:a16="http://schemas.microsoft.com/office/drawing/2014/main" id="{41E04F1E-D4BF-7424-64F4-C2C561BE1E54}"/>
                </a:ext>
              </a:extLst>
            </p:cNvPr>
            <p:cNvSpPr>
              <a:spLocks noChangeArrowheads="1"/>
            </p:cNvSpPr>
            <p:nvPr/>
          </p:nvSpPr>
          <p:spPr bwMode="auto">
            <a:xfrm>
              <a:off x="4614773" y="1275973"/>
              <a:ext cx="569262" cy="266371"/>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b="1" dirty="0">
                  <a:solidFill>
                    <a:srgbClr val="0B4B8E"/>
                  </a:solidFill>
                  <a:latin typeface="Arial" panose="020B0604020202020204" pitchFamily="34" charset="0"/>
                  <a:cs typeface="Arial" panose="020B0604020202020204" pitchFamily="34" charset="0"/>
                </a:rPr>
                <a:t>(</a:t>
              </a:r>
              <a:r>
                <a:rPr lang="en-US" sz="2000" b="1" dirty="0" err="1">
                  <a:solidFill>
                    <a:srgbClr val="0B4B8E"/>
                  </a:solidFill>
                  <a:latin typeface="Arial" panose="020B0604020202020204" pitchFamily="34" charset="0"/>
                  <a:cs typeface="Arial" panose="020B0604020202020204" pitchFamily="34" charset="0"/>
                </a:rPr>
                <a:t>xi,yi</a:t>
              </a:r>
              <a:r>
                <a:rPr lang="en-US" sz="2000" b="1" dirty="0">
                  <a:solidFill>
                    <a:srgbClr val="0B4B8E"/>
                  </a:solidFill>
                  <a:latin typeface="Arial" panose="020B0604020202020204" pitchFamily="34" charset="0"/>
                  <a:cs typeface="Arial" panose="020B0604020202020204" pitchFamily="34" charset="0"/>
                </a:rPr>
                <a:t>)</a:t>
              </a:r>
            </a:p>
          </p:txBody>
        </p:sp>
        <p:sp>
          <p:nvSpPr>
            <p:cNvPr id="46" name="Oval 9">
              <a:extLst>
                <a:ext uri="{FF2B5EF4-FFF2-40B4-BE49-F238E27FC236}">
                  <a16:creationId xmlns:a16="http://schemas.microsoft.com/office/drawing/2014/main" id="{F39DD082-939F-C23D-5F8B-564725A9BC7C}"/>
                </a:ext>
              </a:extLst>
            </p:cNvPr>
            <p:cNvSpPr>
              <a:spLocks noChangeArrowheads="1"/>
            </p:cNvSpPr>
            <p:nvPr/>
          </p:nvSpPr>
          <p:spPr bwMode="auto">
            <a:xfrm>
              <a:off x="3744738" y="980737"/>
              <a:ext cx="363538" cy="347663"/>
            </a:xfrm>
            <a:prstGeom prst="ellipse">
              <a:avLst/>
            </a:prstGeom>
            <a:noFill/>
            <a:ln w="25400">
              <a:solidFill>
                <a:srgbClr val="006B61"/>
              </a:solidFill>
              <a:round/>
              <a:headEnd/>
              <a:tailEnd/>
            </a:ln>
            <a:effectLst/>
          </p:spPr>
          <p:txBody>
            <a:bodyPr wrap="none" lIns="90488" tIns="44450" rIns="90488" bIns="44450" anchor="ctr">
              <a:prstTxWarp prst="textNoShape">
                <a:avLst/>
              </a:prstTxWarp>
            </a:bodyPr>
            <a:lstStyle/>
            <a:p>
              <a:pPr algn="ctr"/>
              <a:r>
                <a:rPr lang="en-US" sz="1800" b="1" dirty="0" err="1">
                  <a:solidFill>
                    <a:srgbClr val="0B4B8E"/>
                  </a:solidFill>
                  <a:latin typeface="Arial" panose="020B0604020202020204" pitchFamily="34" charset="0"/>
                  <a:cs typeface="Arial" panose="020B0604020202020204" pitchFamily="34" charset="0"/>
                </a:rPr>
                <a:t>i</a:t>
              </a:r>
              <a:endParaRPr lang="en-US" sz="1800" b="1" dirty="0">
                <a:solidFill>
                  <a:srgbClr val="0B4B8E"/>
                </a:solidFill>
                <a:latin typeface="Arial" panose="020B0604020202020204" pitchFamily="34" charset="0"/>
                <a:cs typeface="Arial" panose="020B0604020202020204" pitchFamily="34" charset="0"/>
              </a:endParaRPr>
            </a:p>
          </p:txBody>
        </p:sp>
        <p:sp>
          <p:nvSpPr>
            <p:cNvPr id="47" name="TextBox 46">
              <a:extLst>
                <a:ext uri="{FF2B5EF4-FFF2-40B4-BE49-F238E27FC236}">
                  <a16:creationId xmlns:a16="http://schemas.microsoft.com/office/drawing/2014/main" id="{680ABE2A-45BB-5E2B-5368-8E41C14E51EF}"/>
                </a:ext>
              </a:extLst>
            </p:cNvPr>
            <p:cNvSpPr txBox="1"/>
            <p:nvPr/>
          </p:nvSpPr>
          <p:spPr>
            <a:xfrm>
              <a:off x="4141612" y="994834"/>
              <a:ext cx="286993" cy="247468"/>
            </a:xfrm>
            <a:prstGeom prst="rect">
              <a:avLst/>
            </a:prstGeom>
            <a:noFill/>
          </p:spPr>
          <p:txBody>
            <a:bodyPr wrap="none" rtlCol="0">
              <a:spAutoFit/>
            </a:bodyPr>
            <a:lstStyle/>
            <a:p>
              <a:r>
                <a:rPr lang="en-US" sz="1800" b="1" dirty="0" err="1">
                  <a:solidFill>
                    <a:srgbClr val="0B4B8E"/>
                  </a:solidFill>
                  <a:latin typeface="Arial" panose="020B0604020202020204" pitchFamily="34" charset="0"/>
                  <a:cs typeface="Arial" panose="020B0604020202020204" pitchFamily="34" charset="0"/>
                </a:rPr>
                <a:t>wi</a:t>
              </a:r>
              <a:endParaRPr lang="en-US" sz="1800" b="1" dirty="0">
                <a:solidFill>
                  <a:srgbClr val="0B4B8E"/>
                </a:solidFill>
                <a:latin typeface="Arial" panose="020B0604020202020204" pitchFamily="34" charset="0"/>
                <a:cs typeface="Arial" panose="020B0604020202020204" pitchFamily="34" charset="0"/>
              </a:endParaRPr>
            </a:p>
          </p:txBody>
        </p:sp>
      </p:grpSp>
      <p:grpSp>
        <p:nvGrpSpPr>
          <p:cNvPr id="58" name="Group 57">
            <a:extLst>
              <a:ext uri="{FF2B5EF4-FFF2-40B4-BE49-F238E27FC236}">
                <a16:creationId xmlns:a16="http://schemas.microsoft.com/office/drawing/2014/main" id="{C7188C03-E817-4749-829E-F9382F725532}"/>
              </a:ext>
            </a:extLst>
          </p:cNvPr>
          <p:cNvGrpSpPr/>
          <p:nvPr/>
        </p:nvGrpSpPr>
        <p:grpSpPr>
          <a:xfrm>
            <a:off x="6833061" y="4386712"/>
            <a:ext cx="4944768" cy="1683007"/>
            <a:chOff x="5321300" y="3136900"/>
            <a:chExt cx="3388376" cy="1566968"/>
          </a:xfrm>
        </p:grpSpPr>
        <p:sp>
          <p:nvSpPr>
            <p:cNvPr id="49" name="TextBox 48">
              <a:extLst>
                <a:ext uri="{FF2B5EF4-FFF2-40B4-BE49-F238E27FC236}">
                  <a16:creationId xmlns:a16="http://schemas.microsoft.com/office/drawing/2014/main" id="{99DF95A5-1CBB-D295-657B-30CD904E9EAD}"/>
                </a:ext>
              </a:extLst>
            </p:cNvPr>
            <p:cNvSpPr txBox="1"/>
            <p:nvPr/>
          </p:nvSpPr>
          <p:spPr>
            <a:xfrm>
              <a:off x="7315200" y="4102100"/>
              <a:ext cx="1394476" cy="601768"/>
            </a:xfrm>
            <a:prstGeom prst="rect">
              <a:avLst/>
            </a:prstGeom>
            <a:noFill/>
          </p:spPr>
          <p:txBody>
            <a:bodyPr wrap="square" rtlCol="0">
              <a:spAutoFit/>
            </a:bodyPr>
            <a:lstStyle/>
            <a:p>
              <a:r>
                <a:rPr lang="en-US" b="1" dirty="0" err="1">
                  <a:solidFill>
                    <a:srgbClr val="0B4B8E"/>
                  </a:solidFill>
                  <a:latin typeface="Arial" panose="020B0604020202020204" pitchFamily="34" charset="0"/>
                  <a:cs typeface="Arial" panose="020B0604020202020204" pitchFamily="34" charset="0"/>
                </a:rPr>
                <a:t>i</a:t>
              </a:r>
              <a:r>
                <a:rPr lang="en-US" b="1" baseline="30000" dirty="0" err="1">
                  <a:solidFill>
                    <a:srgbClr val="0B4B8E"/>
                  </a:solidFill>
                  <a:latin typeface="Arial" panose="020B0604020202020204" pitchFamily="34" charset="0"/>
                  <a:cs typeface="Arial" panose="020B0604020202020204" pitchFamily="34" charset="0"/>
                </a:rPr>
                <a:t>th</a:t>
              </a:r>
              <a:r>
                <a:rPr lang="en-US" dirty="0">
                  <a:latin typeface="Arial" panose="020B0604020202020204" pitchFamily="34" charset="0"/>
                  <a:cs typeface="Arial" panose="020B0604020202020204" pitchFamily="34" charset="0"/>
                </a:rPr>
                <a:t> element of </a:t>
              </a:r>
              <a:r>
                <a:rPr lang="en-US" b="1" dirty="0">
                  <a:solidFill>
                    <a:srgbClr val="0B4B8E"/>
                  </a:solidFill>
                  <a:latin typeface="Arial" panose="020B0604020202020204" pitchFamily="34" charset="0"/>
                  <a:cs typeface="Arial" panose="020B0604020202020204" pitchFamily="34" charset="0"/>
                </a:rPr>
                <a:t>b</a:t>
              </a:r>
              <a:r>
                <a:rPr lang="en-US" b="1" baseline="-25000" dirty="0">
                  <a:solidFill>
                    <a:srgbClr val="0B4B8E"/>
                  </a:solidFill>
                  <a:latin typeface="Arial" panose="020B0604020202020204" pitchFamily="34" charset="0"/>
                  <a:cs typeface="Arial" panose="020B0604020202020204" pitchFamily="34" charset="0"/>
                </a:rPr>
                <a:t>y</a:t>
              </a:r>
              <a:r>
                <a:rPr lang="en-US" dirty="0">
                  <a:latin typeface="Arial" panose="020B0604020202020204" pitchFamily="34" charset="0"/>
                  <a:cs typeface="Arial" panose="020B0604020202020204" pitchFamily="34" charset="0"/>
                </a:rPr>
                <a:t> vector</a:t>
              </a:r>
            </a:p>
          </p:txBody>
        </p:sp>
        <p:sp>
          <p:nvSpPr>
            <p:cNvPr id="50" name="Double Bracket 49">
              <a:extLst>
                <a:ext uri="{FF2B5EF4-FFF2-40B4-BE49-F238E27FC236}">
                  <a16:creationId xmlns:a16="http://schemas.microsoft.com/office/drawing/2014/main" id="{7141FCD1-A851-EFB9-92C2-9D36459621B9}"/>
                </a:ext>
              </a:extLst>
            </p:cNvPr>
            <p:cNvSpPr/>
            <p:nvPr/>
          </p:nvSpPr>
          <p:spPr bwMode="auto">
            <a:xfrm>
              <a:off x="5321300" y="3746500"/>
              <a:ext cx="71120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1" name="Rectangle 20">
              <a:extLst>
                <a:ext uri="{FF2B5EF4-FFF2-40B4-BE49-F238E27FC236}">
                  <a16:creationId xmlns:a16="http://schemas.microsoft.com/office/drawing/2014/main" id="{87697F36-D3A5-48F9-B409-E4EF710BAAB1}"/>
                </a:ext>
              </a:extLst>
            </p:cNvPr>
            <p:cNvSpPr>
              <a:spLocks noChangeArrowheads="1"/>
            </p:cNvSpPr>
            <p:nvPr/>
          </p:nvSpPr>
          <p:spPr bwMode="auto">
            <a:xfrm>
              <a:off x="5448300" y="3863975"/>
              <a:ext cx="265826"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dirty="0">
                  <a:solidFill>
                    <a:srgbClr val="0B4B8E"/>
                  </a:solidFill>
                  <a:latin typeface="Arial" panose="020B0604020202020204" pitchFamily="34" charset="0"/>
                  <a:cs typeface="Arial" panose="020B0604020202020204" pitchFamily="34" charset="0"/>
                </a:rPr>
                <a:t> </a:t>
              </a:r>
              <a:r>
                <a:rPr lang="en-US" sz="1600" b="1" dirty="0">
                  <a:solidFill>
                    <a:srgbClr val="0B4B8E"/>
                  </a:solidFill>
                  <a:latin typeface="Arial" panose="020B0604020202020204" pitchFamily="34" charset="0"/>
                  <a:cs typeface="Arial" panose="020B0604020202020204" pitchFamily="34" charset="0"/>
                </a:rPr>
                <a:t>A</a:t>
              </a:r>
            </a:p>
          </p:txBody>
        </p:sp>
        <p:sp>
          <p:nvSpPr>
            <p:cNvPr id="52" name="Double Bracket 51">
              <a:extLst>
                <a:ext uri="{FF2B5EF4-FFF2-40B4-BE49-F238E27FC236}">
                  <a16:creationId xmlns:a16="http://schemas.microsoft.com/office/drawing/2014/main" id="{08658060-0CF0-8257-737E-72253BE6AA25}"/>
                </a:ext>
              </a:extLst>
            </p:cNvPr>
            <p:cNvSpPr/>
            <p:nvPr/>
          </p:nvSpPr>
          <p:spPr bwMode="auto">
            <a:xfrm>
              <a:off x="6134100" y="3752850"/>
              <a:ext cx="361950" cy="609600"/>
            </a:xfrm>
            <a:prstGeom prst="bracketPair">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3" name="Rectangle 23">
              <a:extLst>
                <a:ext uri="{FF2B5EF4-FFF2-40B4-BE49-F238E27FC236}">
                  <a16:creationId xmlns:a16="http://schemas.microsoft.com/office/drawing/2014/main" id="{F2E5A911-23A9-8F3A-B213-D81168F2A954}"/>
                </a:ext>
              </a:extLst>
            </p:cNvPr>
            <p:cNvSpPr>
              <a:spLocks noChangeArrowheads="1"/>
            </p:cNvSpPr>
            <p:nvPr/>
          </p:nvSpPr>
          <p:spPr bwMode="auto">
            <a:xfrm>
              <a:off x="6172200" y="3870325"/>
              <a:ext cx="203214"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y</a:t>
              </a:r>
            </a:p>
          </p:txBody>
        </p:sp>
        <p:sp>
          <p:nvSpPr>
            <p:cNvPr id="54" name="TextBox 53">
              <a:extLst>
                <a:ext uri="{FF2B5EF4-FFF2-40B4-BE49-F238E27FC236}">
                  <a16:creationId xmlns:a16="http://schemas.microsoft.com/office/drawing/2014/main" id="{2673C236-17BD-3D1E-B534-F385AFD9D053}"/>
                </a:ext>
              </a:extLst>
            </p:cNvPr>
            <p:cNvSpPr txBox="1"/>
            <p:nvPr/>
          </p:nvSpPr>
          <p:spPr>
            <a:xfrm>
              <a:off x="6572250" y="3879850"/>
              <a:ext cx="208926" cy="315212"/>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a:t>
              </a:r>
            </a:p>
          </p:txBody>
        </p:sp>
        <p:sp>
          <p:nvSpPr>
            <p:cNvPr id="55" name="Double Bracket 54">
              <a:extLst>
                <a:ext uri="{FF2B5EF4-FFF2-40B4-BE49-F238E27FC236}">
                  <a16:creationId xmlns:a16="http://schemas.microsoft.com/office/drawing/2014/main" id="{C2904250-BF35-7885-A5AC-156BB11B790C}"/>
                </a:ext>
              </a:extLst>
            </p:cNvPr>
            <p:cNvSpPr/>
            <p:nvPr/>
          </p:nvSpPr>
          <p:spPr bwMode="auto">
            <a:xfrm>
              <a:off x="6851650" y="3765550"/>
              <a:ext cx="361950" cy="609600"/>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6" name="Rectangle 23">
              <a:extLst>
                <a:ext uri="{FF2B5EF4-FFF2-40B4-BE49-F238E27FC236}">
                  <a16:creationId xmlns:a16="http://schemas.microsoft.com/office/drawing/2014/main" id="{42E981C9-9968-B335-D891-9F049B153A97}"/>
                </a:ext>
              </a:extLst>
            </p:cNvPr>
            <p:cNvSpPr>
              <a:spLocks noChangeArrowheads="1"/>
            </p:cNvSpPr>
            <p:nvPr/>
          </p:nvSpPr>
          <p:spPr bwMode="auto">
            <a:xfrm>
              <a:off x="6864350" y="3851275"/>
              <a:ext cx="262530" cy="312823"/>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1600" b="1" dirty="0">
                  <a:solidFill>
                    <a:srgbClr val="0B4B8E"/>
                  </a:solidFill>
                  <a:latin typeface="Arial" panose="020B0604020202020204" pitchFamily="34" charset="0"/>
                  <a:cs typeface="Arial" panose="020B0604020202020204" pitchFamily="34" charset="0"/>
                </a:rPr>
                <a:t>b</a:t>
              </a:r>
              <a:r>
                <a:rPr lang="en-US" sz="1600" b="1" baseline="-25000" dirty="0">
                  <a:solidFill>
                    <a:srgbClr val="0B4B8E"/>
                  </a:solidFill>
                  <a:latin typeface="Arial" panose="020B0604020202020204" pitchFamily="34" charset="0"/>
                  <a:cs typeface="Arial" panose="020B0604020202020204" pitchFamily="34" charset="0"/>
                </a:rPr>
                <a:t>y</a:t>
              </a:r>
            </a:p>
          </p:txBody>
        </p:sp>
        <p:sp>
          <p:nvSpPr>
            <p:cNvPr id="57" name="Freeform 56">
              <a:extLst>
                <a:ext uri="{FF2B5EF4-FFF2-40B4-BE49-F238E27FC236}">
                  <a16:creationId xmlns:a16="http://schemas.microsoft.com/office/drawing/2014/main" id="{CED75222-ECF9-234A-DF9E-6593E386E77F}"/>
                </a:ext>
              </a:extLst>
            </p:cNvPr>
            <p:cNvSpPr/>
            <p:nvPr/>
          </p:nvSpPr>
          <p:spPr>
            <a:xfrm>
              <a:off x="7270750" y="3136900"/>
              <a:ext cx="782098" cy="958850"/>
            </a:xfrm>
            <a:custGeom>
              <a:avLst/>
              <a:gdLst>
                <a:gd name="connsiteX0" fmla="*/ 133350 w 782098"/>
                <a:gd name="connsiteY0" fmla="*/ 0 h 958850"/>
                <a:gd name="connsiteX1" fmla="*/ 781050 w 782098"/>
                <a:gd name="connsiteY1" fmla="*/ 673100 h 958850"/>
                <a:gd name="connsiteX2" fmla="*/ 0 w 782098"/>
                <a:gd name="connsiteY2" fmla="*/ 958850 h 958850"/>
              </a:gdLst>
              <a:ahLst/>
              <a:cxnLst>
                <a:cxn ang="0">
                  <a:pos x="connsiteX0" y="connsiteY0"/>
                </a:cxn>
                <a:cxn ang="0">
                  <a:pos x="connsiteX1" y="connsiteY1"/>
                </a:cxn>
                <a:cxn ang="0">
                  <a:pos x="connsiteX2" y="connsiteY2"/>
                </a:cxn>
              </a:cxnLst>
              <a:rect l="l" t="t" r="r" b="b"/>
              <a:pathLst>
                <a:path w="782098" h="958850">
                  <a:moveTo>
                    <a:pt x="133350" y="0"/>
                  </a:moveTo>
                  <a:cubicBezTo>
                    <a:pt x="468312" y="256646"/>
                    <a:pt x="803275" y="513292"/>
                    <a:pt x="781050" y="673100"/>
                  </a:cubicBezTo>
                  <a:cubicBezTo>
                    <a:pt x="758825" y="832908"/>
                    <a:pt x="0" y="958850"/>
                    <a:pt x="0" y="958850"/>
                  </a:cubicBezTo>
                </a:path>
              </a:pathLst>
            </a:custGeom>
            <a:ln w="28575" cmpd="sng">
              <a:solidFill>
                <a:srgbClr val="800000"/>
              </a:solidFill>
              <a:headEnd type="oval"/>
              <a:tailEnd type="triangle"/>
            </a:ln>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585774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6772-89CC-8001-D9D3-EEC2C8318F15}"/>
              </a:ext>
            </a:extLst>
          </p:cNvPr>
          <p:cNvSpPr>
            <a:spLocks noGrp="1"/>
          </p:cNvSpPr>
          <p:nvPr>
            <p:ph type="title"/>
          </p:nvPr>
        </p:nvSpPr>
        <p:spPr/>
        <p:txBody>
          <a:bodyPr/>
          <a:lstStyle/>
          <a:p>
            <a:r>
              <a:rPr lang="en-US" dirty="0"/>
              <a:t>How to Solve Ax=b?</a:t>
            </a:r>
          </a:p>
        </p:txBody>
      </p:sp>
      <p:sp>
        <p:nvSpPr>
          <p:cNvPr id="3" name="Content Placeholder 2">
            <a:extLst>
              <a:ext uri="{FF2B5EF4-FFF2-40B4-BE49-F238E27FC236}">
                <a16:creationId xmlns:a16="http://schemas.microsoft.com/office/drawing/2014/main" id="{5A85B08D-C576-45CC-7B9C-56E7338F0895}"/>
              </a:ext>
            </a:extLst>
          </p:cNvPr>
          <p:cNvSpPr>
            <a:spLocks noGrp="1"/>
          </p:cNvSpPr>
          <p:nvPr>
            <p:ph idx="1"/>
          </p:nvPr>
        </p:nvSpPr>
        <p:spPr/>
        <p:txBody>
          <a:bodyPr/>
          <a:lstStyle/>
          <a:p>
            <a:r>
              <a:rPr lang="en-US" b="1" dirty="0"/>
              <a:t>Are these </a:t>
            </a:r>
            <a:r>
              <a:rPr lang="en-US" b="1" i="1" dirty="0"/>
              <a:t>difficult</a:t>
            </a:r>
            <a:r>
              <a:rPr lang="en-US" b="1" dirty="0">
                <a:solidFill>
                  <a:srgbClr val="800000"/>
                </a:solidFill>
              </a:rPr>
              <a:t> </a:t>
            </a:r>
            <a:r>
              <a:rPr lang="en-US" b="1" dirty="0"/>
              <a:t>to do, in practice?</a:t>
            </a:r>
          </a:p>
          <a:p>
            <a:pPr lvl="1"/>
            <a:r>
              <a:rPr lang="en-US" dirty="0"/>
              <a:t>If we have 1M gates, this is a 1M x 1M </a:t>
            </a:r>
            <a:r>
              <a:rPr lang="en-US" b="1" dirty="0">
                <a:solidFill>
                  <a:srgbClr val="0B4B8E"/>
                </a:solidFill>
              </a:rPr>
              <a:t>A</a:t>
            </a:r>
            <a:r>
              <a:rPr lang="en-US" dirty="0"/>
              <a:t> matrix, with 1M element </a:t>
            </a:r>
            <a:r>
              <a:rPr lang="en-US" b="1" dirty="0">
                <a:solidFill>
                  <a:srgbClr val="0B4B8E"/>
                </a:solidFill>
              </a:rPr>
              <a:t>x</a:t>
            </a:r>
            <a:r>
              <a:rPr lang="en-US" dirty="0"/>
              <a:t> and </a:t>
            </a:r>
            <a:r>
              <a:rPr lang="en-US" b="1" dirty="0">
                <a:solidFill>
                  <a:srgbClr val="0B4B8E"/>
                </a:solidFill>
              </a:rPr>
              <a:t>b</a:t>
            </a:r>
            <a:r>
              <a:rPr lang="en-US" dirty="0"/>
              <a:t> vectors!</a:t>
            </a:r>
          </a:p>
          <a:p>
            <a:r>
              <a:rPr lang="en-US" b="1" dirty="0"/>
              <a:t>No – these are VERY EASY to solve, even when very large</a:t>
            </a:r>
          </a:p>
          <a:p>
            <a:pPr lvl="1"/>
            <a:r>
              <a:rPr lang="en-US" dirty="0"/>
              <a:t>The</a:t>
            </a:r>
            <a:r>
              <a:rPr lang="en-US" b="1" dirty="0"/>
              <a:t> </a:t>
            </a:r>
            <a:r>
              <a:rPr lang="en-US" b="1" dirty="0">
                <a:solidFill>
                  <a:srgbClr val="0B4B8E"/>
                </a:solidFill>
              </a:rPr>
              <a:t>A</a:t>
            </a:r>
            <a:r>
              <a:rPr lang="en-US" dirty="0"/>
              <a:t> matrix has a special form—</a:t>
            </a:r>
            <a:r>
              <a:rPr lang="en-US" i="1" dirty="0"/>
              <a:t>it is sparse, symmetric, diagonally dominant</a:t>
            </a:r>
          </a:p>
          <a:p>
            <a:pPr lvl="1"/>
            <a:r>
              <a:rPr lang="en-US" dirty="0"/>
              <a:t>Mathematically: </a:t>
            </a:r>
            <a:r>
              <a:rPr lang="en-US" b="1" dirty="0">
                <a:solidFill>
                  <a:srgbClr val="0B4B8E"/>
                </a:solidFill>
              </a:rPr>
              <a:t>A</a:t>
            </a:r>
            <a:r>
              <a:rPr lang="en-US" dirty="0"/>
              <a:t> is </a:t>
            </a:r>
            <a:r>
              <a:rPr lang="en-US" dirty="0">
                <a:solidFill>
                  <a:srgbClr val="000000"/>
                </a:solidFill>
              </a:rPr>
              <a:t>positive semi-definite—</a:t>
            </a:r>
            <a:r>
              <a:rPr lang="en-US" i="1" dirty="0">
                <a:solidFill>
                  <a:srgbClr val="000000"/>
                </a:solidFill>
              </a:rPr>
              <a:t>very simple</a:t>
            </a:r>
            <a:r>
              <a:rPr lang="en-US" i="1" dirty="0"/>
              <a:t> to solve!</a:t>
            </a:r>
          </a:p>
          <a:p>
            <a:pPr lvl="1"/>
            <a:r>
              <a:rPr lang="en-US" dirty="0"/>
              <a:t>We use </a:t>
            </a:r>
            <a:r>
              <a:rPr lang="en-US" dirty="0">
                <a:solidFill>
                  <a:srgbClr val="000000"/>
                </a:solidFill>
              </a:rPr>
              <a:t>iterative</a:t>
            </a:r>
            <a:r>
              <a:rPr lang="en-US" dirty="0"/>
              <a:t>, approximate solvers, in practice (i.e., not Gaussian elimination but techniques like conjugate gradient)</a:t>
            </a:r>
          </a:p>
          <a:p>
            <a:pPr lvl="2"/>
            <a:r>
              <a:rPr lang="en-US" dirty="0"/>
              <a:t>This means the solver converges gradually to the right answer</a:t>
            </a:r>
          </a:p>
          <a:p>
            <a:pPr lvl="2"/>
            <a:r>
              <a:rPr lang="en-US" dirty="0"/>
              <a:t>But, also means that the answers can be a little bit “off”, not quite perfect</a:t>
            </a:r>
          </a:p>
          <a:p>
            <a:pPr marL="0" indent="0">
              <a:buNone/>
            </a:pPr>
            <a:endParaRPr lang="en-US" dirty="0"/>
          </a:p>
          <a:p>
            <a:endParaRPr lang="en-US" dirty="0"/>
          </a:p>
        </p:txBody>
      </p:sp>
    </p:spTree>
    <p:extLst>
      <p:ext uri="{BB962C8B-B14F-4D97-AF65-F5344CB8AC3E}">
        <p14:creationId xmlns:p14="http://schemas.microsoft.com/office/powerpoint/2010/main" val="3684585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A128F-9BD7-37AB-DA99-D5578B9DC70D}"/>
              </a:ext>
            </a:extLst>
          </p:cNvPr>
          <p:cNvSpPr>
            <a:spLocks noGrp="1"/>
          </p:cNvSpPr>
          <p:nvPr>
            <p:ph type="title"/>
          </p:nvPr>
        </p:nvSpPr>
        <p:spPr/>
        <p:txBody>
          <a:bodyPr/>
          <a:lstStyle/>
          <a:p>
            <a:r>
              <a:rPr lang="en-US" dirty="0"/>
              <a:t>Conjugate Gradient</a:t>
            </a:r>
          </a:p>
        </p:txBody>
      </p:sp>
      <p:sp>
        <p:nvSpPr>
          <p:cNvPr id="3" name="Content Placeholder 2">
            <a:extLst>
              <a:ext uri="{FF2B5EF4-FFF2-40B4-BE49-F238E27FC236}">
                <a16:creationId xmlns:a16="http://schemas.microsoft.com/office/drawing/2014/main" id="{E934F739-05EB-0B08-6971-886B0A4BEAFC}"/>
              </a:ext>
            </a:extLst>
          </p:cNvPr>
          <p:cNvSpPr>
            <a:spLocks noGrp="1"/>
          </p:cNvSpPr>
          <p:nvPr>
            <p:ph idx="1"/>
          </p:nvPr>
        </p:nvSpPr>
        <p:spPr/>
        <p:txBody>
          <a:bodyPr/>
          <a:lstStyle/>
          <a:p>
            <a:r>
              <a:rPr lang="en-US" dirty="0"/>
              <a:t>Practical analytical placers apply conjugate gradient</a:t>
            </a:r>
          </a:p>
          <a:p>
            <a:pPr lvl="1"/>
            <a:r>
              <a:rPr lang="en-US" dirty="0">
                <a:hlinkClick r:id="rId3"/>
              </a:rPr>
              <a:t>https://www.cs.cmu.edu/~quake-papers/painless-conjugate-gradient.pdf</a:t>
            </a:r>
            <a:endParaRPr lang="en-US" dirty="0"/>
          </a:p>
          <a:p>
            <a:pPr lvl="1"/>
            <a:endParaRPr lang="en-US" dirty="0"/>
          </a:p>
        </p:txBody>
      </p:sp>
      <p:pic>
        <p:nvPicPr>
          <p:cNvPr id="5" name="Picture 4">
            <a:extLst>
              <a:ext uri="{FF2B5EF4-FFF2-40B4-BE49-F238E27FC236}">
                <a16:creationId xmlns:a16="http://schemas.microsoft.com/office/drawing/2014/main" id="{85635482-0337-41AB-4E76-D7FC3DCC53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2970242"/>
            <a:ext cx="3741730" cy="3063657"/>
          </a:xfrm>
          <a:prstGeom prst="rect">
            <a:avLst/>
          </a:prstGeom>
        </p:spPr>
      </p:pic>
      <p:pic>
        <p:nvPicPr>
          <p:cNvPr id="7" name="Picture 6">
            <a:extLst>
              <a:ext uri="{FF2B5EF4-FFF2-40B4-BE49-F238E27FC236}">
                <a16:creationId xmlns:a16="http://schemas.microsoft.com/office/drawing/2014/main" id="{2C3C8B98-15A4-15AA-F514-8CB02C651D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668" y="2970241"/>
            <a:ext cx="3131506" cy="3063657"/>
          </a:xfrm>
          <a:prstGeom prst="rect">
            <a:avLst/>
          </a:prstGeom>
        </p:spPr>
      </p:pic>
      <p:pic>
        <p:nvPicPr>
          <p:cNvPr id="9" name="Picture 8">
            <a:extLst>
              <a:ext uri="{FF2B5EF4-FFF2-40B4-BE49-F238E27FC236}">
                <a16:creationId xmlns:a16="http://schemas.microsoft.com/office/drawing/2014/main" id="{97817E80-34C5-2DA0-2AFE-1E7AF32CC4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88912" y="3213718"/>
            <a:ext cx="2864888" cy="2840854"/>
          </a:xfrm>
          <a:prstGeom prst="rect">
            <a:avLst/>
          </a:prstGeom>
        </p:spPr>
      </p:pic>
    </p:spTree>
    <p:extLst>
      <p:ext uri="{BB962C8B-B14F-4D97-AF65-F5344CB8AC3E}">
        <p14:creationId xmlns:p14="http://schemas.microsoft.com/office/powerpoint/2010/main" val="4054342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 – Building A</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18B99CDA-6986-0889-6D8B-7298FF64C2E9}"/>
              </a:ext>
            </a:extLst>
          </p:cNvPr>
          <p:cNvGrpSpPr/>
          <p:nvPr/>
        </p:nvGrpSpPr>
        <p:grpSpPr>
          <a:xfrm>
            <a:off x="5190608" y="1994028"/>
            <a:ext cx="2589950" cy="1596217"/>
            <a:chOff x="5190608" y="1994028"/>
            <a:chExt cx="2589950" cy="1596217"/>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5190608" y="2169584"/>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5970177" y="2056118"/>
              <a:ext cx="1810381" cy="153412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6070753" y="1994028"/>
              <a:ext cx="1532387" cy="1546576"/>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51" name="Group 50">
            <a:extLst>
              <a:ext uri="{FF2B5EF4-FFF2-40B4-BE49-F238E27FC236}">
                <a16:creationId xmlns:a16="http://schemas.microsoft.com/office/drawing/2014/main" id="{641CC7A9-C4EB-6DED-5E59-E2693F6D3786}"/>
              </a:ext>
            </a:extLst>
          </p:cNvPr>
          <p:cNvGrpSpPr/>
          <p:nvPr/>
        </p:nvGrpSpPr>
        <p:grpSpPr>
          <a:xfrm>
            <a:off x="7985515" y="1943712"/>
            <a:ext cx="3368285" cy="1705595"/>
            <a:chOff x="7985515" y="1943712"/>
            <a:chExt cx="3368285" cy="1705595"/>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8799993" y="2029346"/>
              <a:ext cx="2553807" cy="1581315"/>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7985515" y="2100348"/>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8400057" y="1943712"/>
              <a:ext cx="2761976"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sp>
        <p:nvSpPr>
          <p:cNvPr id="54" name="TextBox 53">
            <a:extLst>
              <a:ext uri="{FF2B5EF4-FFF2-40B4-BE49-F238E27FC236}">
                <a16:creationId xmlns:a16="http://schemas.microsoft.com/office/drawing/2014/main" id="{1FE1B92F-3A14-CF89-22CA-D0B9D63257F4}"/>
              </a:ext>
            </a:extLst>
          </p:cNvPr>
          <p:cNvSpPr txBox="1"/>
          <p:nvPr/>
        </p:nvSpPr>
        <p:spPr>
          <a:xfrm>
            <a:off x="5970177" y="4153264"/>
            <a:ext cx="5498646" cy="1477328"/>
          </a:xfrm>
          <a:prstGeom prst="rect">
            <a:avLst/>
          </a:prstGeom>
          <a:solidFill>
            <a:schemeClr val="accent6">
              <a:lumMod val="20000"/>
              <a:lumOff val="80000"/>
            </a:schemeClr>
          </a:solidFill>
        </p:spPr>
        <p:txBody>
          <a:bodyPr wrap="square" rtlCol="0">
            <a:spAutoFit/>
          </a:bodyPr>
          <a:lstStyle/>
          <a:p>
            <a:r>
              <a:rPr lang="en-US" dirty="0"/>
              <a:t>Elements </a:t>
            </a:r>
            <a:r>
              <a:rPr lang="en-US" b="1" dirty="0">
                <a:solidFill>
                  <a:srgbClr val="0B4B8E"/>
                </a:solidFill>
              </a:rPr>
              <a:t>a[</a:t>
            </a:r>
            <a:r>
              <a:rPr lang="en-US" b="1" dirty="0" err="1">
                <a:solidFill>
                  <a:srgbClr val="0B4B8E"/>
                </a:solidFill>
              </a:rPr>
              <a:t>i,j</a:t>
            </a:r>
            <a:r>
              <a:rPr lang="en-US" b="1" dirty="0">
                <a:solidFill>
                  <a:srgbClr val="0B4B8E"/>
                </a:solidFill>
              </a:rPr>
              <a:t>]</a:t>
            </a:r>
            <a:r>
              <a:rPr lang="en-US" dirty="0">
                <a:solidFill>
                  <a:srgbClr val="0B4B8E"/>
                </a:solidFill>
              </a:rPr>
              <a:t> </a:t>
            </a:r>
            <a:r>
              <a:rPr lang="en-US" dirty="0"/>
              <a:t>not</a:t>
            </a:r>
            <a:r>
              <a:rPr lang="en-US" dirty="0">
                <a:solidFill>
                  <a:srgbClr val="800000"/>
                </a:solidFill>
              </a:rPr>
              <a:t> </a:t>
            </a:r>
            <a:r>
              <a:rPr lang="en-US" dirty="0"/>
              <a:t>on the matrix diagonal are just </a:t>
            </a:r>
            <a:r>
              <a:rPr lang="en-US" b="1" dirty="0">
                <a:solidFill>
                  <a:srgbClr val="0B4B8E"/>
                </a:solidFill>
              </a:rPr>
              <a:t>a[</a:t>
            </a:r>
            <a:r>
              <a:rPr lang="en-US" b="1" dirty="0" err="1">
                <a:solidFill>
                  <a:srgbClr val="0B4B8E"/>
                </a:solidFill>
              </a:rPr>
              <a:t>i,j</a:t>
            </a:r>
            <a:r>
              <a:rPr lang="en-US" b="1" dirty="0">
                <a:solidFill>
                  <a:srgbClr val="0B4B8E"/>
                </a:solidFill>
              </a:rPr>
              <a:t>] = -c[</a:t>
            </a:r>
            <a:r>
              <a:rPr lang="en-US" b="1" dirty="0" err="1">
                <a:solidFill>
                  <a:srgbClr val="0B4B8E"/>
                </a:solidFill>
              </a:rPr>
              <a:t>i,j</a:t>
            </a:r>
            <a:r>
              <a:rPr lang="en-US" b="1" dirty="0">
                <a:solidFill>
                  <a:srgbClr val="0B4B8E"/>
                </a:solidFill>
              </a:rPr>
              <a:t>]</a:t>
            </a:r>
          </a:p>
          <a:p>
            <a:endParaRPr lang="en-US" dirty="0"/>
          </a:p>
          <a:p>
            <a:r>
              <a:rPr lang="en-US" dirty="0"/>
              <a:t>Elements on the diagonal are </a:t>
            </a:r>
            <a:r>
              <a:rPr lang="en-US" b="1" dirty="0">
                <a:solidFill>
                  <a:srgbClr val="0B4B8E"/>
                </a:solidFill>
              </a:rPr>
              <a:t>a[</a:t>
            </a:r>
            <a:r>
              <a:rPr lang="en-US" b="1" dirty="0" err="1">
                <a:solidFill>
                  <a:srgbClr val="0B4B8E"/>
                </a:solidFill>
              </a:rPr>
              <a:t>i,j</a:t>
            </a:r>
            <a:r>
              <a:rPr lang="en-US" b="1" dirty="0">
                <a:solidFill>
                  <a:srgbClr val="0B4B8E"/>
                </a:solidFill>
              </a:rPr>
              <a:t>]= ∑</a:t>
            </a:r>
            <a:r>
              <a:rPr lang="en-US" sz="1600" b="1" baseline="-25000" dirty="0">
                <a:solidFill>
                  <a:srgbClr val="0B4B8E"/>
                </a:solidFill>
              </a:rPr>
              <a:t>j=1,n</a:t>
            </a:r>
            <a:r>
              <a:rPr lang="en-US" b="1" dirty="0">
                <a:solidFill>
                  <a:srgbClr val="0B4B8E"/>
                </a:solidFill>
              </a:rPr>
              <a:t> c[</a:t>
            </a:r>
            <a:r>
              <a:rPr lang="en-US" b="1" dirty="0" err="1">
                <a:solidFill>
                  <a:srgbClr val="0B4B8E"/>
                </a:solidFill>
              </a:rPr>
              <a:t>i,j</a:t>
            </a:r>
            <a:r>
              <a:rPr lang="en-US" b="1" dirty="0">
                <a:solidFill>
                  <a:srgbClr val="0B4B8E"/>
                </a:solidFill>
              </a:rPr>
              <a:t>]</a:t>
            </a:r>
            <a:r>
              <a:rPr lang="en-US" dirty="0"/>
              <a:t>  </a:t>
            </a:r>
            <a:r>
              <a:rPr lang="en-US" dirty="0">
                <a:solidFill>
                  <a:srgbClr val="0B4B8E"/>
                </a:solidFill>
              </a:rPr>
              <a:t>+ </a:t>
            </a:r>
            <a:r>
              <a:rPr lang="en-US" b="1" dirty="0">
                <a:solidFill>
                  <a:srgbClr val="0B4B8E"/>
                </a:solidFill>
              </a:rPr>
              <a:t>(weight of any pad wire) </a:t>
            </a:r>
            <a:endParaRPr lang="en-US" dirty="0"/>
          </a:p>
        </p:txBody>
      </p:sp>
    </p:spTree>
    <p:extLst>
      <p:ext uri="{BB962C8B-B14F-4D97-AF65-F5344CB8AC3E}">
        <p14:creationId xmlns:p14="http://schemas.microsoft.com/office/powerpoint/2010/main" val="20671824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 – Building b</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6" name="Double Bracket 45">
            <a:extLst>
              <a:ext uri="{FF2B5EF4-FFF2-40B4-BE49-F238E27FC236}">
                <a16:creationId xmlns:a16="http://schemas.microsoft.com/office/drawing/2014/main" id="{A0FA52F8-B9FE-B92B-D8D3-02E47A46FA8F}"/>
              </a:ext>
            </a:extLst>
          </p:cNvPr>
          <p:cNvSpPr/>
          <p:nvPr/>
        </p:nvSpPr>
        <p:spPr bwMode="auto">
          <a:xfrm>
            <a:off x="9297211" y="4114483"/>
            <a:ext cx="604861"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7280215" y="4138987"/>
            <a:ext cx="739149"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6557294" y="4001790"/>
            <a:ext cx="1356140"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8597817" y="4015826"/>
            <a:ext cx="1203857"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sp>
        <p:nvSpPr>
          <p:cNvPr id="34" name="Content Placeholder 5">
            <a:extLst>
              <a:ext uri="{FF2B5EF4-FFF2-40B4-BE49-F238E27FC236}">
                <a16:creationId xmlns:a16="http://schemas.microsoft.com/office/drawing/2014/main" id="{DADD5703-4DCA-F591-95FF-897107732298}"/>
              </a:ext>
            </a:extLst>
          </p:cNvPr>
          <p:cNvSpPr>
            <a:spLocks noGrp="1"/>
          </p:cNvSpPr>
          <p:nvPr>
            <p:ph sz="half" idx="1"/>
          </p:nvPr>
        </p:nvSpPr>
        <p:spPr>
          <a:xfrm>
            <a:off x="6106278" y="1703133"/>
            <a:ext cx="5257801" cy="1730871"/>
          </a:xfrm>
          <a:solidFill>
            <a:schemeClr val="accent6">
              <a:lumMod val="20000"/>
              <a:lumOff val="80000"/>
            </a:schemeClr>
          </a:solidFill>
        </p:spPr>
        <p:txBody>
          <a:bodyPr>
            <a:normAutofit/>
          </a:bodyPr>
          <a:lstStyle/>
          <a:p>
            <a:r>
              <a:rPr lang="en-US" sz="2400" dirty="0"/>
              <a:t>For </a:t>
            </a:r>
            <a:r>
              <a:rPr lang="en-US" sz="2400" b="1" dirty="0">
                <a:solidFill>
                  <a:srgbClr val="0B4B8E"/>
                </a:solidFill>
              </a:rPr>
              <a:t>Ax = b</a:t>
            </a:r>
            <a:r>
              <a:rPr lang="en-US" sz="2400" b="1" baseline="-25000" dirty="0">
                <a:solidFill>
                  <a:srgbClr val="0B4B8E"/>
                </a:solidFill>
              </a:rPr>
              <a:t>x</a:t>
            </a:r>
            <a:r>
              <a:rPr lang="en-US" sz="2400" b="1" dirty="0"/>
              <a:t> </a:t>
            </a:r>
            <a:r>
              <a:rPr lang="en-US" sz="2400" dirty="0"/>
              <a:t>vector (similarly for y):</a:t>
            </a:r>
            <a:endParaRPr lang="en-US" sz="2400" dirty="0">
              <a:solidFill>
                <a:srgbClr val="800000"/>
              </a:solidFill>
            </a:endParaRPr>
          </a:p>
          <a:p>
            <a:pPr lvl="1"/>
            <a:r>
              <a:rPr lang="en-US" sz="2000" dirty="0"/>
              <a:t>If gate </a:t>
            </a:r>
            <a:r>
              <a:rPr lang="en-US" sz="2000" b="1" dirty="0" err="1">
                <a:solidFill>
                  <a:srgbClr val="0B4B8E"/>
                </a:solidFill>
              </a:rPr>
              <a:t>i</a:t>
            </a:r>
            <a:r>
              <a:rPr lang="en-US" sz="2000" dirty="0"/>
              <a:t> connects to a pad at </a:t>
            </a:r>
            <a:r>
              <a:rPr lang="en-US" sz="2000" b="1" dirty="0">
                <a:solidFill>
                  <a:srgbClr val="0B4B8E"/>
                </a:solidFill>
              </a:rPr>
              <a:t>(xi, </a:t>
            </a:r>
            <a:r>
              <a:rPr lang="en-US" sz="2000" b="1" dirty="0" err="1">
                <a:solidFill>
                  <a:srgbClr val="0B4B8E"/>
                </a:solidFill>
              </a:rPr>
              <a:t>yi</a:t>
            </a:r>
            <a:r>
              <a:rPr lang="en-US" sz="2000" b="1" dirty="0">
                <a:solidFill>
                  <a:srgbClr val="0B4B8E"/>
                </a:solidFill>
              </a:rPr>
              <a:t>) </a:t>
            </a:r>
            <a:r>
              <a:rPr lang="en-US" sz="2000" dirty="0"/>
              <a:t>with a wire with weight </a:t>
            </a:r>
            <a:r>
              <a:rPr lang="en-US" sz="2000" b="1" dirty="0" err="1">
                <a:solidFill>
                  <a:srgbClr val="0B4B8E"/>
                </a:solidFill>
              </a:rPr>
              <a:t>wi</a:t>
            </a:r>
            <a:endParaRPr lang="en-US" sz="2000" b="1" dirty="0">
              <a:solidFill>
                <a:srgbClr val="0B4B8E"/>
              </a:solidFill>
            </a:endParaRPr>
          </a:p>
          <a:p>
            <a:pPr lvl="1"/>
            <a:r>
              <a:rPr lang="en-US" sz="2000" dirty="0"/>
              <a:t>Then set </a:t>
            </a:r>
            <a:r>
              <a:rPr lang="en-US" sz="2000" b="1" dirty="0" err="1">
                <a:solidFill>
                  <a:srgbClr val="0B4B8E"/>
                </a:solidFill>
              </a:rPr>
              <a:t>b</a:t>
            </a:r>
            <a:r>
              <a:rPr lang="en-US" sz="2000" b="1" baseline="-25000" dirty="0" err="1">
                <a:solidFill>
                  <a:srgbClr val="0B4B8E"/>
                </a:solidFill>
              </a:rPr>
              <a:t>x</a:t>
            </a:r>
            <a:r>
              <a:rPr lang="en-US" sz="2000" b="1" dirty="0">
                <a:solidFill>
                  <a:srgbClr val="0B4B8E"/>
                </a:solidFill>
              </a:rPr>
              <a:t>[</a:t>
            </a:r>
            <a:r>
              <a:rPr lang="en-US" sz="2000" b="1" dirty="0" err="1">
                <a:solidFill>
                  <a:srgbClr val="0B4B8E"/>
                </a:solidFill>
              </a:rPr>
              <a:t>i</a:t>
            </a:r>
            <a:r>
              <a:rPr lang="en-US" sz="2000" b="1" dirty="0">
                <a:solidFill>
                  <a:srgbClr val="0B4B8E"/>
                </a:solidFill>
              </a:rPr>
              <a:t>] = </a:t>
            </a:r>
            <a:r>
              <a:rPr lang="en-US" sz="2000" b="1" dirty="0" err="1">
                <a:solidFill>
                  <a:srgbClr val="0B4B8E"/>
                </a:solidFill>
              </a:rPr>
              <a:t>wi</a:t>
            </a:r>
            <a:r>
              <a:rPr lang="en-US" sz="2000" b="1" dirty="0">
                <a:solidFill>
                  <a:srgbClr val="0B4B8E"/>
                </a:solidFill>
              </a:rPr>
              <a:t> • xi</a:t>
            </a:r>
          </a:p>
        </p:txBody>
      </p:sp>
    </p:spTree>
    <p:extLst>
      <p:ext uri="{BB962C8B-B14F-4D97-AF65-F5344CB8AC3E}">
        <p14:creationId xmlns:p14="http://schemas.microsoft.com/office/powerpoint/2010/main" val="11546089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83BCD-8A6B-1D99-C91F-8A8727A2C3F2}"/>
              </a:ext>
            </a:extLst>
          </p:cNvPr>
          <p:cNvSpPr>
            <a:spLocks noGrp="1"/>
          </p:cNvSpPr>
          <p:nvPr>
            <p:ph type="title"/>
          </p:nvPr>
        </p:nvSpPr>
        <p:spPr/>
        <p:txBody>
          <a:bodyPr/>
          <a:lstStyle/>
          <a:p>
            <a:r>
              <a:rPr lang="en-US" dirty="0"/>
              <a:t>Another Example</a:t>
            </a:r>
          </a:p>
        </p:txBody>
      </p:sp>
      <p:sp>
        <p:nvSpPr>
          <p:cNvPr id="4" name="Rectangle 2">
            <a:extLst>
              <a:ext uri="{FF2B5EF4-FFF2-40B4-BE49-F238E27FC236}">
                <a16:creationId xmlns:a16="http://schemas.microsoft.com/office/drawing/2014/main" id="{0E2115EA-3C8A-6D9B-8F10-CF51038F5C15}"/>
              </a:ext>
            </a:extLst>
          </p:cNvPr>
          <p:cNvSpPr>
            <a:spLocks noChangeArrowheads="1"/>
          </p:cNvSpPr>
          <p:nvPr/>
        </p:nvSpPr>
        <p:spPr bwMode="auto">
          <a:xfrm>
            <a:off x="1788960" y="1965936"/>
            <a:ext cx="2739729" cy="2560074"/>
          </a:xfrm>
          <a:prstGeom prst="rect">
            <a:avLst/>
          </a:prstGeom>
          <a:noFill/>
          <a:ln w="12700">
            <a:solidFill>
              <a:srgbClr val="80000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9089C3D3-729E-A39A-9690-4732E335D1DC}"/>
              </a:ext>
            </a:extLst>
          </p:cNvPr>
          <p:cNvSpPr>
            <a:spLocks noChangeArrowheads="1"/>
          </p:cNvSpPr>
          <p:nvPr/>
        </p:nvSpPr>
        <p:spPr bwMode="auto">
          <a:xfrm>
            <a:off x="4364006" y="4361327"/>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6" name="Rectangle 4">
            <a:extLst>
              <a:ext uri="{FF2B5EF4-FFF2-40B4-BE49-F238E27FC236}">
                <a16:creationId xmlns:a16="http://schemas.microsoft.com/office/drawing/2014/main" id="{2D999E3E-C368-22D7-6725-26AA53D01299}"/>
              </a:ext>
            </a:extLst>
          </p:cNvPr>
          <p:cNvSpPr>
            <a:spLocks noChangeArrowheads="1"/>
          </p:cNvSpPr>
          <p:nvPr/>
        </p:nvSpPr>
        <p:spPr bwMode="auto">
          <a:xfrm>
            <a:off x="1686033" y="1844296"/>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7" name="Line 5">
            <a:extLst>
              <a:ext uri="{FF2B5EF4-FFF2-40B4-BE49-F238E27FC236}">
                <a16:creationId xmlns:a16="http://schemas.microsoft.com/office/drawing/2014/main" id="{04B4D116-B6A8-4D46-26DD-0635CDE8EE01}"/>
              </a:ext>
            </a:extLst>
          </p:cNvPr>
          <p:cNvSpPr>
            <a:spLocks noChangeShapeType="1"/>
          </p:cNvSpPr>
          <p:nvPr/>
        </p:nvSpPr>
        <p:spPr bwMode="auto">
          <a:xfrm>
            <a:off x="2453307" y="2532971"/>
            <a:ext cx="411708" cy="527735"/>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8" name="Line 6">
            <a:extLst>
              <a:ext uri="{FF2B5EF4-FFF2-40B4-BE49-F238E27FC236}">
                <a16:creationId xmlns:a16="http://schemas.microsoft.com/office/drawing/2014/main" id="{0FB2F3F9-CB46-69D8-A949-8E7C7A63A9A5}"/>
              </a:ext>
            </a:extLst>
          </p:cNvPr>
          <p:cNvSpPr>
            <a:spLocks noChangeShapeType="1"/>
          </p:cNvSpPr>
          <p:nvPr/>
        </p:nvSpPr>
        <p:spPr bwMode="auto">
          <a:xfrm>
            <a:off x="2434593" y="2495543"/>
            <a:ext cx="430422" cy="0"/>
          </a:xfrm>
          <a:prstGeom prst="line">
            <a:avLst/>
          </a:prstGeom>
          <a:noFill/>
          <a:ln w="76200" cmpd="sng">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9" name="Rectangle 7">
            <a:extLst>
              <a:ext uri="{FF2B5EF4-FFF2-40B4-BE49-F238E27FC236}">
                <a16:creationId xmlns:a16="http://schemas.microsoft.com/office/drawing/2014/main" id="{803A36B2-16DA-4DCB-0DB6-BF8F9BDCE5AC}"/>
              </a:ext>
            </a:extLst>
          </p:cNvPr>
          <p:cNvSpPr>
            <a:spLocks noChangeArrowheads="1"/>
          </p:cNvSpPr>
          <p:nvPr/>
        </p:nvSpPr>
        <p:spPr bwMode="auto">
          <a:xfrm>
            <a:off x="2172597" y="2048278"/>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1</a:t>
            </a:r>
          </a:p>
        </p:txBody>
      </p:sp>
      <p:sp>
        <p:nvSpPr>
          <p:cNvPr id="10" name="Rectangle 8">
            <a:extLst>
              <a:ext uri="{FF2B5EF4-FFF2-40B4-BE49-F238E27FC236}">
                <a16:creationId xmlns:a16="http://schemas.microsoft.com/office/drawing/2014/main" id="{EA38413B-4C3E-3B22-1AC8-AFA9F3550612}"/>
              </a:ext>
            </a:extLst>
          </p:cNvPr>
          <p:cNvSpPr>
            <a:spLocks noChangeArrowheads="1"/>
          </p:cNvSpPr>
          <p:nvPr/>
        </p:nvSpPr>
        <p:spPr bwMode="auto">
          <a:xfrm>
            <a:off x="2632961" y="3058833"/>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2</a:t>
            </a:r>
          </a:p>
        </p:txBody>
      </p:sp>
      <p:sp>
        <p:nvSpPr>
          <p:cNvPr id="11" name="Rectangle 9">
            <a:extLst>
              <a:ext uri="{FF2B5EF4-FFF2-40B4-BE49-F238E27FC236}">
                <a16:creationId xmlns:a16="http://schemas.microsoft.com/office/drawing/2014/main" id="{26A675F7-017E-3643-2695-8AC4DE3606A0}"/>
              </a:ext>
            </a:extLst>
          </p:cNvPr>
          <p:cNvSpPr>
            <a:spLocks noChangeArrowheads="1"/>
          </p:cNvSpPr>
          <p:nvPr/>
        </p:nvSpPr>
        <p:spPr bwMode="auto">
          <a:xfrm>
            <a:off x="2973556" y="2100677"/>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3</a:t>
            </a:r>
          </a:p>
        </p:txBody>
      </p:sp>
      <p:sp>
        <p:nvSpPr>
          <p:cNvPr id="12" name="Rectangle 10">
            <a:extLst>
              <a:ext uri="{FF2B5EF4-FFF2-40B4-BE49-F238E27FC236}">
                <a16:creationId xmlns:a16="http://schemas.microsoft.com/office/drawing/2014/main" id="{38AFAD14-F9D2-6524-349C-1C94FF5E7EEB}"/>
              </a:ext>
            </a:extLst>
          </p:cNvPr>
          <p:cNvSpPr>
            <a:spLocks noChangeArrowheads="1"/>
          </p:cNvSpPr>
          <p:nvPr/>
        </p:nvSpPr>
        <p:spPr bwMode="auto">
          <a:xfrm>
            <a:off x="3853113" y="2241032"/>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4</a:t>
            </a:r>
          </a:p>
        </p:txBody>
      </p:sp>
      <p:sp>
        <p:nvSpPr>
          <p:cNvPr id="13" name="Oval 11">
            <a:extLst>
              <a:ext uri="{FF2B5EF4-FFF2-40B4-BE49-F238E27FC236}">
                <a16:creationId xmlns:a16="http://schemas.microsoft.com/office/drawing/2014/main" id="{4B822BDB-9E90-1F73-B65C-286C12DBD3AA}"/>
              </a:ext>
            </a:extLst>
          </p:cNvPr>
          <p:cNvSpPr>
            <a:spLocks noChangeArrowheads="1"/>
          </p:cNvSpPr>
          <p:nvPr/>
        </p:nvSpPr>
        <p:spPr bwMode="auto">
          <a:xfrm>
            <a:off x="2260553" y="2415072"/>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4" name="Oval 12">
            <a:extLst>
              <a:ext uri="{FF2B5EF4-FFF2-40B4-BE49-F238E27FC236}">
                <a16:creationId xmlns:a16="http://schemas.microsoft.com/office/drawing/2014/main" id="{C0EE7E61-A030-5974-5562-43DAF0CAF4CE}"/>
              </a:ext>
            </a:extLst>
          </p:cNvPr>
          <p:cNvSpPr>
            <a:spLocks noChangeArrowheads="1"/>
          </p:cNvSpPr>
          <p:nvPr/>
        </p:nvSpPr>
        <p:spPr bwMode="auto">
          <a:xfrm>
            <a:off x="2881858" y="2396358"/>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5" name="Oval 13">
            <a:extLst>
              <a:ext uri="{FF2B5EF4-FFF2-40B4-BE49-F238E27FC236}">
                <a16:creationId xmlns:a16="http://schemas.microsoft.com/office/drawing/2014/main" id="{8BBA072B-DA67-550F-A685-058A4172307E}"/>
              </a:ext>
            </a:extLst>
          </p:cNvPr>
          <p:cNvSpPr>
            <a:spLocks noChangeArrowheads="1"/>
          </p:cNvSpPr>
          <p:nvPr/>
        </p:nvSpPr>
        <p:spPr bwMode="auto">
          <a:xfrm>
            <a:off x="2861272" y="3034506"/>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6" name="Oval 14">
            <a:extLst>
              <a:ext uri="{FF2B5EF4-FFF2-40B4-BE49-F238E27FC236}">
                <a16:creationId xmlns:a16="http://schemas.microsoft.com/office/drawing/2014/main" id="{F5DD5421-F13B-D101-F54E-5D85BD308F74}"/>
              </a:ext>
            </a:extLst>
          </p:cNvPr>
          <p:cNvSpPr>
            <a:spLocks noChangeArrowheads="1"/>
          </p:cNvSpPr>
          <p:nvPr/>
        </p:nvSpPr>
        <p:spPr bwMode="auto">
          <a:xfrm>
            <a:off x="3720245" y="3073804"/>
            <a:ext cx="159068"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17" name="Line 15">
            <a:extLst>
              <a:ext uri="{FF2B5EF4-FFF2-40B4-BE49-F238E27FC236}">
                <a16:creationId xmlns:a16="http://schemas.microsoft.com/office/drawing/2014/main" id="{395DACA9-137E-A631-A2A7-C1D6110C7F08}"/>
              </a:ext>
            </a:extLst>
          </p:cNvPr>
          <p:cNvSpPr>
            <a:spLocks noChangeShapeType="1"/>
          </p:cNvSpPr>
          <p:nvPr/>
        </p:nvSpPr>
        <p:spPr bwMode="auto">
          <a:xfrm flipH="1" flipV="1">
            <a:off x="1919883" y="2073794"/>
            <a:ext cx="366794" cy="349952"/>
          </a:xfrm>
          <a:prstGeom prst="line">
            <a:avLst/>
          </a:prstGeom>
          <a:noFill/>
          <a:ln w="76200" cmpd="sng">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8" name="Line 16">
            <a:extLst>
              <a:ext uri="{FF2B5EF4-FFF2-40B4-BE49-F238E27FC236}">
                <a16:creationId xmlns:a16="http://schemas.microsoft.com/office/drawing/2014/main" id="{4CC014EC-B110-BE2F-A1C6-8D84F30CAAAC}"/>
              </a:ext>
            </a:extLst>
          </p:cNvPr>
          <p:cNvSpPr>
            <a:spLocks noChangeShapeType="1"/>
          </p:cNvSpPr>
          <p:nvPr/>
        </p:nvSpPr>
        <p:spPr bwMode="auto">
          <a:xfrm flipH="1" flipV="1">
            <a:off x="2924899" y="2521742"/>
            <a:ext cx="1508348" cy="1847070"/>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19" name="Rectangle 17">
            <a:extLst>
              <a:ext uri="{FF2B5EF4-FFF2-40B4-BE49-F238E27FC236}">
                <a16:creationId xmlns:a16="http://schemas.microsoft.com/office/drawing/2014/main" id="{C5A27AEC-4950-501B-5C91-7A9860ED1237}"/>
              </a:ext>
            </a:extLst>
          </p:cNvPr>
          <p:cNvSpPr>
            <a:spLocks noChangeArrowheads="1"/>
          </p:cNvSpPr>
          <p:nvPr/>
        </p:nvSpPr>
        <p:spPr bwMode="auto">
          <a:xfrm>
            <a:off x="4575474" y="432015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(1,0)</a:t>
            </a:r>
          </a:p>
        </p:txBody>
      </p:sp>
      <p:sp>
        <p:nvSpPr>
          <p:cNvPr id="20" name="Rectangle 18">
            <a:extLst>
              <a:ext uri="{FF2B5EF4-FFF2-40B4-BE49-F238E27FC236}">
                <a16:creationId xmlns:a16="http://schemas.microsoft.com/office/drawing/2014/main" id="{1648969B-E084-D664-A2BB-178BD27541BF}"/>
              </a:ext>
            </a:extLst>
          </p:cNvPr>
          <p:cNvSpPr>
            <a:spLocks noChangeArrowheads="1"/>
          </p:cNvSpPr>
          <p:nvPr/>
        </p:nvSpPr>
        <p:spPr bwMode="auto">
          <a:xfrm>
            <a:off x="843903" y="1784411"/>
            <a:ext cx="779060"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(0, 1)</a:t>
            </a:r>
          </a:p>
        </p:txBody>
      </p:sp>
      <p:sp>
        <p:nvSpPr>
          <p:cNvPr id="21" name="Rectangle 19">
            <a:extLst>
              <a:ext uri="{FF2B5EF4-FFF2-40B4-BE49-F238E27FC236}">
                <a16:creationId xmlns:a16="http://schemas.microsoft.com/office/drawing/2014/main" id="{F0958F7B-8537-F447-37A6-10C8483977FD}"/>
              </a:ext>
            </a:extLst>
          </p:cNvPr>
          <p:cNvSpPr>
            <a:spLocks noChangeArrowheads="1"/>
          </p:cNvSpPr>
          <p:nvPr/>
        </p:nvSpPr>
        <p:spPr bwMode="auto">
          <a:xfrm>
            <a:off x="3147596" y="4400627"/>
            <a:ext cx="265739" cy="263867"/>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2" name="Line 20">
            <a:extLst>
              <a:ext uri="{FF2B5EF4-FFF2-40B4-BE49-F238E27FC236}">
                <a16:creationId xmlns:a16="http://schemas.microsoft.com/office/drawing/2014/main" id="{1DC62658-4007-6F96-595D-A13A9B687214}"/>
              </a:ext>
            </a:extLst>
          </p:cNvPr>
          <p:cNvSpPr>
            <a:spLocks noChangeShapeType="1"/>
          </p:cNvSpPr>
          <p:nvPr/>
        </p:nvSpPr>
        <p:spPr bwMode="auto">
          <a:xfrm flipV="1">
            <a:off x="3274852" y="3199189"/>
            <a:ext cx="449136" cy="1227638"/>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3" name="Rectangle 21">
            <a:extLst>
              <a:ext uri="{FF2B5EF4-FFF2-40B4-BE49-F238E27FC236}">
                <a16:creationId xmlns:a16="http://schemas.microsoft.com/office/drawing/2014/main" id="{C5CB9B3E-9BAF-78B2-61DC-ECDF26EA5730}"/>
              </a:ext>
            </a:extLst>
          </p:cNvPr>
          <p:cNvSpPr>
            <a:spLocks noChangeArrowheads="1"/>
          </p:cNvSpPr>
          <p:nvPr/>
        </p:nvSpPr>
        <p:spPr bwMode="auto">
          <a:xfrm>
            <a:off x="2793901" y="4643909"/>
            <a:ext cx="9217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(0.5,0)</a:t>
            </a:r>
          </a:p>
        </p:txBody>
      </p:sp>
      <p:sp>
        <p:nvSpPr>
          <p:cNvPr id="24" name="Oval 35">
            <a:extLst>
              <a:ext uri="{FF2B5EF4-FFF2-40B4-BE49-F238E27FC236}">
                <a16:creationId xmlns:a16="http://schemas.microsoft.com/office/drawing/2014/main" id="{70A10A9C-A4EF-BB1E-8615-BF5DD4DB75A5}"/>
              </a:ext>
            </a:extLst>
          </p:cNvPr>
          <p:cNvSpPr>
            <a:spLocks noChangeArrowheads="1"/>
          </p:cNvSpPr>
          <p:nvPr/>
        </p:nvSpPr>
        <p:spPr bwMode="auto">
          <a:xfrm>
            <a:off x="3680945" y="2415072"/>
            <a:ext cx="159070" cy="160940"/>
          </a:xfrm>
          <a:prstGeom prst="ellipse">
            <a:avLst/>
          </a:prstGeom>
          <a:solidFill>
            <a:srgbClr val="006B61"/>
          </a:solidFill>
          <a:ln w="12700">
            <a:noFill/>
            <a:round/>
            <a:headEnd/>
            <a:tailEnd/>
          </a:ln>
          <a:effectLst/>
        </p:spPr>
        <p:txBody>
          <a:bodyPr wrap="none" anchor="ctr">
            <a:prstTxWarp prst="textNoShape">
              <a:avLst/>
            </a:prstTxWarp>
          </a:bodyPr>
          <a:lstStyle/>
          <a:p>
            <a:endParaRPr lang="en-US" sz="2000" dirty="0">
              <a:latin typeface="Arial" panose="020B0604020202020204" pitchFamily="34" charset="0"/>
              <a:cs typeface="Arial" panose="020B0604020202020204" pitchFamily="34" charset="0"/>
            </a:endParaRPr>
          </a:p>
        </p:txBody>
      </p:sp>
      <p:sp>
        <p:nvSpPr>
          <p:cNvPr id="25" name="Rectangle 36">
            <a:extLst>
              <a:ext uri="{FF2B5EF4-FFF2-40B4-BE49-F238E27FC236}">
                <a16:creationId xmlns:a16="http://schemas.microsoft.com/office/drawing/2014/main" id="{5F764F69-2DBD-E7AB-64AA-5A168FBF2461}"/>
              </a:ext>
            </a:extLst>
          </p:cNvPr>
          <p:cNvSpPr>
            <a:spLocks noChangeArrowheads="1"/>
          </p:cNvSpPr>
          <p:nvPr/>
        </p:nvSpPr>
        <p:spPr bwMode="auto">
          <a:xfrm>
            <a:off x="3933584" y="2980235"/>
            <a:ext cx="325411"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3333CC"/>
                </a:solidFill>
                <a:effectLst/>
                <a:uLnTx/>
                <a:uFillTx/>
                <a:latin typeface="Arial" panose="020B0604020202020204" pitchFamily="34" charset="0"/>
                <a:cs typeface="Arial" panose="020B0604020202020204" pitchFamily="34" charset="0"/>
              </a:rPr>
              <a:t>5</a:t>
            </a:r>
          </a:p>
        </p:txBody>
      </p:sp>
      <p:sp>
        <p:nvSpPr>
          <p:cNvPr id="26" name="Line 37">
            <a:extLst>
              <a:ext uri="{FF2B5EF4-FFF2-40B4-BE49-F238E27FC236}">
                <a16:creationId xmlns:a16="http://schemas.microsoft.com/office/drawing/2014/main" id="{D1B69ED0-07B0-9F7E-742A-BB5634217DB0}"/>
              </a:ext>
            </a:extLst>
          </p:cNvPr>
          <p:cNvSpPr>
            <a:spLocks noChangeShapeType="1"/>
          </p:cNvSpPr>
          <p:nvPr/>
        </p:nvSpPr>
        <p:spPr bwMode="auto">
          <a:xfrm flipV="1">
            <a:off x="3113911" y="2461858"/>
            <a:ext cx="510891" cy="4865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7" name="Line 38">
            <a:extLst>
              <a:ext uri="{FF2B5EF4-FFF2-40B4-BE49-F238E27FC236}">
                <a16:creationId xmlns:a16="http://schemas.microsoft.com/office/drawing/2014/main" id="{D39B6ECC-80C9-9564-906F-EAE18A09A07F}"/>
              </a:ext>
            </a:extLst>
          </p:cNvPr>
          <p:cNvSpPr>
            <a:spLocks noChangeShapeType="1"/>
          </p:cNvSpPr>
          <p:nvPr/>
        </p:nvSpPr>
        <p:spPr bwMode="auto">
          <a:xfrm>
            <a:off x="3072740" y="3133689"/>
            <a:ext cx="570776" cy="2058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8" name="Line 39">
            <a:extLst>
              <a:ext uri="{FF2B5EF4-FFF2-40B4-BE49-F238E27FC236}">
                <a16:creationId xmlns:a16="http://schemas.microsoft.com/office/drawing/2014/main" id="{61A6D089-FDCA-FC9C-88B7-F4AAAE162EC0}"/>
              </a:ext>
            </a:extLst>
          </p:cNvPr>
          <p:cNvSpPr>
            <a:spLocks noChangeShapeType="1"/>
          </p:cNvSpPr>
          <p:nvPr/>
        </p:nvSpPr>
        <p:spPr bwMode="auto">
          <a:xfrm flipV="1">
            <a:off x="3055897" y="2581627"/>
            <a:ext cx="608205" cy="509021"/>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29" name="Line 40">
            <a:extLst>
              <a:ext uri="{FF2B5EF4-FFF2-40B4-BE49-F238E27FC236}">
                <a16:creationId xmlns:a16="http://schemas.microsoft.com/office/drawing/2014/main" id="{E5B3BD00-D40E-5C27-A538-5D8D672E6611}"/>
              </a:ext>
            </a:extLst>
          </p:cNvPr>
          <p:cNvSpPr>
            <a:spLocks noChangeShapeType="1"/>
          </p:cNvSpPr>
          <p:nvPr/>
        </p:nvSpPr>
        <p:spPr bwMode="auto">
          <a:xfrm flipH="1">
            <a:off x="2945485" y="2574141"/>
            <a:ext cx="86084" cy="426679"/>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0" name="Line 41">
            <a:extLst>
              <a:ext uri="{FF2B5EF4-FFF2-40B4-BE49-F238E27FC236}">
                <a16:creationId xmlns:a16="http://schemas.microsoft.com/office/drawing/2014/main" id="{E3DECE3E-CC92-DEE0-412D-411009247726}"/>
              </a:ext>
            </a:extLst>
          </p:cNvPr>
          <p:cNvSpPr>
            <a:spLocks noChangeShapeType="1"/>
          </p:cNvSpPr>
          <p:nvPr/>
        </p:nvSpPr>
        <p:spPr bwMode="auto">
          <a:xfrm flipH="1">
            <a:off x="3744572" y="2611569"/>
            <a:ext cx="48656" cy="409836"/>
          </a:xfrm>
          <a:prstGeom prst="line">
            <a:avLst/>
          </a:prstGeom>
          <a:noFill/>
          <a:ln w="25400">
            <a:solidFill>
              <a:srgbClr val="80000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1" name="Rectangle 42">
            <a:extLst>
              <a:ext uri="{FF2B5EF4-FFF2-40B4-BE49-F238E27FC236}">
                <a16:creationId xmlns:a16="http://schemas.microsoft.com/office/drawing/2014/main" id="{A54D98A0-194D-F0C2-9951-602102DA925A}"/>
              </a:ext>
            </a:extLst>
          </p:cNvPr>
          <p:cNvSpPr>
            <a:spLocks noChangeArrowheads="1"/>
          </p:cNvSpPr>
          <p:nvPr/>
        </p:nvSpPr>
        <p:spPr bwMode="auto">
          <a:xfrm>
            <a:off x="4425762" y="1864881"/>
            <a:ext cx="265739" cy="263868"/>
          </a:xfrm>
          <a:prstGeom prst="rect">
            <a:avLst/>
          </a:prstGeom>
          <a:solidFill>
            <a:srgbClr val="800000"/>
          </a:solidFill>
          <a:ln w="12700">
            <a:no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
        <p:nvSpPr>
          <p:cNvPr id="32" name="Rectangle 43">
            <a:extLst>
              <a:ext uri="{FF2B5EF4-FFF2-40B4-BE49-F238E27FC236}">
                <a16:creationId xmlns:a16="http://schemas.microsoft.com/office/drawing/2014/main" id="{730A9031-F232-F28A-DF6F-42D227A9F3BF}"/>
              </a:ext>
            </a:extLst>
          </p:cNvPr>
          <p:cNvSpPr>
            <a:spLocks noChangeArrowheads="1"/>
          </p:cNvSpPr>
          <p:nvPr/>
        </p:nvSpPr>
        <p:spPr bwMode="auto">
          <a:xfrm>
            <a:off x="4635358" y="1804996"/>
            <a:ext cx="708528" cy="39754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000" dirty="0">
                <a:latin typeface="Arial" panose="020B0604020202020204" pitchFamily="34" charset="0"/>
                <a:cs typeface="Arial" panose="020B0604020202020204" pitchFamily="34" charset="0"/>
              </a:rPr>
              <a:t>(1,1)</a:t>
            </a:r>
          </a:p>
        </p:txBody>
      </p:sp>
      <p:sp>
        <p:nvSpPr>
          <p:cNvPr id="33" name="Line 44">
            <a:extLst>
              <a:ext uri="{FF2B5EF4-FFF2-40B4-BE49-F238E27FC236}">
                <a16:creationId xmlns:a16="http://schemas.microsoft.com/office/drawing/2014/main" id="{394219F0-29B9-2541-6267-68A2A7FFA562}"/>
              </a:ext>
            </a:extLst>
          </p:cNvPr>
          <p:cNvSpPr>
            <a:spLocks noChangeShapeType="1"/>
          </p:cNvSpPr>
          <p:nvPr/>
        </p:nvSpPr>
        <p:spPr bwMode="auto">
          <a:xfrm flipH="1">
            <a:off x="3744572" y="2132491"/>
            <a:ext cx="727975" cy="269481"/>
          </a:xfrm>
          <a:prstGeom prst="line">
            <a:avLst/>
          </a:prstGeom>
          <a:noFill/>
          <a:ln w="25400">
            <a:solidFill>
              <a:srgbClr val="3333CC"/>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18B99CDA-6986-0889-6D8B-7298FF64C2E9}"/>
              </a:ext>
            </a:extLst>
          </p:cNvPr>
          <p:cNvGrpSpPr/>
          <p:nvPr/>
        </p:nvGrpSpPr>
        <p:grpSpPr>
          <a:xfrm>
            <a:off x="5190608" y="1994028"/>
            <a:ext cx="2589950" cy="1596217"/>
            <a:chOff x="5190608" y="1994028"/>
            <a:chExt cx="2589950" cy="1596217"/>
          </a:xfrm>
        </p:grpSpPr>
        <p:sp>
          <p:nvSpPr>
            <p:cNvPr id="35" name="Rectangle 23">
              <a:extLst>
                <a:ext uri="{FF2B5EF4-FFF2-40B4-BE49-F238E27FC236}">
                  <a16:creationId xmlns:a16="http://schemas.microsoft.com/office/drawing/2014/main" id="{0E3DEC43-16FC-1F19-CBDB-990DD906ECC5}"/>
                </a:ext>
              </a:extLst>
            </p:cNvPr>
            <p:cNvSpPr>
              <a:spLocks noChangeArrowheads="1"/>
            </p:cNvSpPr>
            <p:nvPr/>
          </p:nvSpPr>
          <p:spPr bwMode="auto">
            <a:xfrm>
              <a:off x="5190608" y="2169584"/>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C</a:t>
              </a:r>
              <a:r>
                <a:rPr lang="en-US" dirty="0">
                  <a:latin typeface="Arial" panose="020B0604020202020204" pitchFamily="34" charset="0"/>
                  <a:cs typeface="Arial" panose="020B0604020202020204" pitchFamily="34" charset="0"/>
                </a:rPr>
                <a:t> = </a:t>
              </a:r>
            </a:p>
          </p:txBody>
        </p:sp>
        <p:sp>
          <p:nvSpPr>
            <p:cNvPr id="36" name="Double Bracket 35">
              <a:extLst>
                <a:ext uri="{FF2B5EF4-FFF2-40B4-BE49-F238E27FC236}">
                  <a16:creationId xmlns:a16="http://schemas.microsoft.com/office/drawing/2014/main" id="{DDA0D88C-5EAE-1CC9-13DA-9B6EAD90657C}"/>
                </a:ext>
              </a:extLst>
            </p:cNvPr>
            <p:cNvSpPr/>
            <p:nvPr/>
          </p:nvSpPr>
          <p:spPr bwMode="auto">
            <a:xfrm>
              <a:off x="5970177" y="2056118"/>
              <a:ext cx="1810381" cy="1534127"/>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37" name="Text Box 52">
              <a:extLst>
                <a:ext uri="{FF2B5EF4-FFF2-40B4-BE49-F238E27FC236}">
                  <a16:creationId xmlns:a16="http://schemas.microsoft.com/office/drawing/2014/main" id="{05537783-C12A-B642-FB18-366EAC9AE1E4}"/>
                </a:ext>
              </a:extLst>
            </p:cNvPr>
            <p:cNvSpPr txBox="1">
              <a:spLocks noChangeArrowheads="1"/>
            </p:cNvSpPr>
            <p:nvPr/>
          </p:nvSpPr>
          <p:spPr bwMode="auto">
            <a:xfrm>
              <a:off x="6070753" y="1994028"/>
              <a:ext cx="1532387" cy="1546576"/>
            </a:xfrm>
            <a:prstGeom prst="rect">
              <a:avLst/>
            </a:prstGeom>
            <a:noFill/>
            <a:ln w="12700">
              <a:noFill/>
              <a:miter lim="800000"/>
              <a:headEnd/>
              <a:tailEnd/>
            </a:ln>
            <a:effectLst/>
          </p:spPr>
          <p:txBody>
            <a:bodyPr wrap="square">
              <a:prstTxWarp prst="textNoShape">
                <a:avLst/>
              </a:prstTxWarp>
              <a:spAutoFit/>
            </a:bodyPr>
            <a:lstStyle/>
            <a:p>
              <a:pPr>
                <a:lnSpc>
                  <a:spcPct val="90000"/>
                </a:lnSpc>
              </a:pPr>
              <a:r>
                <a:rPr lang="en-US" sz="2100" dirty="0">
                  <a:latin typeface="Arial" panose="020B0604020202020204" pitchFamily="34" charset="0"/>
                  <a:cs typeface="Arial" panose="020B0604020202020204" pitchFamily="34" charset="0"/>
                </a:rPr>
                <a:t> 0  1 10 0 0</a:t>
              </a:r>
            </a:p>
            <a:p>
              <a:pPr>
                <a:lnSpc>
                  <a:spcPct val="90000"/>
                </a:lnSpc>
              </a:pPr>
              <a:r>
                <a:rPr lang="en-US" sz="2100" dirty="0">
                  <a:latin typeface="Arial" panose="020B0604020202020204" pitchFamily="34" charset="0"/>
                  <a:cs typeface="Arial" panose="020B0604020202020204" pitchFamily="34" charset="0"/>
                </a:rPr>
                <a:t> 1  0  1  1 1</a:t>
              </a:r>
            </a:p>
            <a:p>
              <a:pPr>
                <a:lnSpc>
                  <a:spcPct val="90000"/>
                </a:lnSpc>
              </a:pPr>
              <a:r>
                <a:rPr lang="en-US" sz="2100" dirty="0">
                  <a:latin typeface="Arial" panose="020B0604020202020204" pitchFamily="34" charset="0"/>
                  <a:cs typeface="Arial" panose="020B0604020202020204" pitchFamily="34" charset="0"/>
                </a:rPr>
                <a:t>10 1  0  1 0</a:t>
              </a:r>
            </a:p>
            <a:p>
              <a:pPr>
                <a:lnSpc>
                  <a:spcPct val="90000"/>
                </a:lnSpc>
              </a:pPr>
              <a:r>
                <a:rPr lang="en-US" sz="2100" dirty="0">
                  <a:latin typeface="Arial" panose="020B0604020202020204" pitchFamily="34" charset="0"/>
                  <a:cs typeface="Arial" panose="020B0604020202020204" pitchFamily="34" charset="0"/>
                </a:rPr>
                <a:t> 0  1  1  0 1</a:t>
              </a:r>
            </a:p>
            <a:p>
              <a:pPr>
                <a:lnSpc>
                  <a:spcPct val="90000"/>
                </a:lnSpc>
              </a:pPr>
              <a:r>
                <a:rPr lang="en-US" sz="2100" dirty="0">
                  <a:latin typeface="Arial" panose="020B0604020202020204" pitchFamily="34" charset="0"/>
                  <a:cs typeface="Arial" panose="020B0604020202020204" pitchFamily="34" charset="0"/>
                </a:rPr>
                <a:t> 0  1  0  1 0 </a:t>
              </a:r>
            </a:p>
          </p:txBody>
        </p:sp>
      </p:grpSp>
      <p:sp>
        <p:nvSpPr>
          <p:cNvPr id="38" name="TextBox 37">
            <a:extLst>
              <a:ext uri="{FF2B5EF4-FFF2-40B4-BE49-F238E27FC236}">
                <a16:creationId xmlns:a16="http://schemas.microsoft.com/office/drawing/2014/main" id="{F0F103A1-91A1-C730-A6FF-53F800844FF2}"/>
              </a:ext>
            </a:extLst>
          </p:cNvPr>
          <p:cNvSpPr txBox="1"/>
          <p:nvPr/>
        </p:nvSpPr>
        <p:spPr>
          <a:xfrm>
            <a:off x="1152395" y="5147150"/>
            <a:ext cx="4576894" cy="646331"/>
          </a:xfrm>
          <a:prstGeom prst="rect">
            <a:avLst/>
          </a:prstGeom>
          <a:noFill/>
        </p:spPr>
        <p:txBody>
          <a:bodyPr wrap="none" rtlCol="0">
            <a:spAutoFit/>
          </a:bodyPr>
          <a:lstStyle/>
          <a:p>
            <a:r>
              <a:rPr lang="en-US" sz="1800" dirty="0">
                <a:latin typeface="Arial" panose="020B0604020202020204" pitchFamily="34" charset="0"/>
                <a:cs typeface="Arial" panose="020B0604020202020204" pitchFamily="34" charset="0"/>
              </a:rPr>
              <a:t>All wire weights = 1 </a:t>
            </a:r>
            <a:r>
              <a:rPr lang="en-US" sz="1800" i="1" dirty="0">
                <a:latin typeface="Arial" panose="020B0604020202020204" pitchFamily="34" charset="0"/>
                <a:cs typeface="Arial" panose="020B0604020202020204" pitchFamily="34" charset="0"/>
              </a:rPr>
              <a:t>except</a:t>
            </a:r>
            <a:r>
              <a:rPr lang="en-US" sz="1800" dirty="0">
                <a:latin typeface="Arial" panose="020B0604020202020204" pitchFamily="34" charset="0"/>
                <a:cs typeface="Arial" panose="020B0604020202020204" pitchFamily="34" charset="0"/>
              </a:rPr>
              <a:t> two highlighted:</a:t>
            </a:r>
          </a:p>
          <a:p>
            <a:r>
              <a:rPr lang="en-US" sz="1800" dirty="0">
                <a:latin typeface="Arial" panose="020B0604020202020204" pitchFamily="34" charset="0"/>
                <a:cs typeface="Arial" panose="020B0604020202020204" pitchFamily="34" charset="0"/>
              </a:rPr>
              <a:t>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pad</a:t>
            </a:r>
            <a:r>
              <a:rPr lang="en-US" sz="1800" dirty="0">
                <a:latin typeface="Arial" panose="020B0604020202020204" pitchFamily="34" charset="0"/>
                <a:cs typeface="Arial" panose="020B0604020202020204" pitchFamily="34" charset="0"/>
              </a:rPr>
              <a:t> and </a:t>
            </a:r>
            <a:r>
              <a:rPr lang="en-US" sz="1800" b="1" dirty="0">
                <a:solidFill>
                  <a:srgbClr val="0B4B8E"/>
                </a:solidFill>
                <a:latin typeface="Arial" panose="020B0604020202020204" pitchFamily="34" charset="0"/>
                <a:cs typeface="Arial" panose="020B0604020202020204" pitchFamily="34" charset="0"/>
              </a:rPr>
              <a:t>gate1</a:t>
            </a:r>
            <a:r>
              <a:rPr lang="en-US" sz="1800" dirty="0">
                <a:solidFill>
                  <a:srgbClr val="0B4B8E"/>
                </a:solidFill>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to </a:t>
            </a:r>
            <a:r>
              <a:rPr lang="en-US" sz="1800" b="1" dirty="0">
                <a:solidFill>
                  <a:srgbClr val="0B4B8E"/>
                </a:solidFill>
                <a:latin typeface="Arial" panose="020B0604020202020204" pitchFamily="34" charset="0"/>
                <a:cs typeface="Arial" panose="020B0604020202020204" pitchFamily="34" charset="0"/>
              </a:rPr>
              <a:t>gate2</a:t>
            </a:r>
          </a:p>
        </p:txBody>
      </p:sp>
      <p:sp>
        <p:nvSpPr>
          <p:cNvPr id="39" name="Rectangular Callout 38">
            <a:extLst>
              <a:ext uri="{FF2B5EF4-FFF2-40B4-BE49-F238E27FC236}">
                <a16:creationId xmlns:a16="http://schemas.microsoft.com/office/drawing/2014/main" id="{E802E307-7D4D-56C6-5C6A-F9BADF3DB5E3}"/>
              </a:ext>
            </a:extLst>
          </p:cNvPr>
          <p:cNvSpPr/>
          <p:nvPr/>
        </p:nvSpPr>
        <p:spPr bwMode="auto">
          <a:xfrm>
            <a:off x="685682" y="2852521"/>
            <a:ext cx="1580265" cy="499055"/>
          </a:xfrm>
          <a:prstGeom prst="wedgeRectCallout">
            <a:avLst>
              <a:gd name="adj1" fmla="val 31320"/>
              <a:gd name="adj2" fmla="val -170834"/>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sp>
        <p:nvSpPr>
          <p:cNvPr id="40" name="Rectangular Callout 39">
            <a:extLst>
              <a:ext uri="{FF2B5EF4-FFF2-40B4-BE49-F238E27FC236}">
                <a16:creationId xmlns:a16="http://schemas.microsoft.com/office/drawing/2014/main" id="{0A292615-CBA7-4239-A0EE-E9DCE69AF70E}"/>
              </a:ext>
            </a:extLst>
          </p:cNvPr>
          <p:cNvSpPr/>
          <p:nvPr/>
        </p:nvSpPr>
        <p:spPr bwMode="auto">
          <a:xfrm>
            <a:off x="1061363" y="3654209"/>
            <a:ext cx="1580265" cy="499055"/>
          </a:xfrm>
          <a:prstGeom prst="wedgeRectCallout">
            <a:avLst>
              <a:gd name="adj1" fmla="val 54287"/>
              <a:gd name="adj2" fmla="val -273865"/>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u="none" strike="noStrike" cap="none" normalizeH="0" baseline="0" dirty="0">
                <a:ln>
                  <a:noFill/>
                </a:ln>
                <a:solidFill>
                  <a:schemeClr val="tx1"/>
                </a:solidFill>
                <a:effectLst/>
                <a:latin typeface="Arial" panose="020B0604020202020204" pitchFamily="34" charset="0"/>
                <a:cs typeface="Arial" panose="020B0604020202020204" pitchFamily="34" charset="0"/>
              </a:rPr>
              <a:t>Weight=10</a:t>
            </a:r>
          </a:p>
        </p:txBody>
      </p:sp>
      <p:grpSp>
        <p:nvGrpSpPr>
          <p:cNvPr id="51" name="Group 50">
            <a:extLst>
              <a:ext uri="{FF2B5EF4-FFF2-40B4-BE49-F238E27FC236}">
                <a16:creationId xmlns:a16="http://schemas.microsoft.com/office/drawing/2014/main" id="{641CC7A9-C4EB-6DED-5E59-E2693F6D3786}"/>
              </a:ext>
            </a:extLst>
          </p:cNvPr>
          <p:cNvGrpSpPr/>
          <p:nvPr/>
        </p:nvGrpSpPr>
        <p:grpSpPr>
          <a:xfrm>
            <a:off x="7985515" y="1943712"/>
            <a:ext cx="3368285" cy="1705595"/>
            <a:chOff x="7985515" y="1943712"/>
            <a:chExt cx="3368285" cy="1705595"/>
          </a:xfrm>
        </p:grpSpPr>
        <p:sp>
          <p:nvSpPr>
            <p:cNvPr id="42" name="Double Bracket 41">
              <a:extLst>
                <a:ext uri="{FF2B5EF4-FFF2-40B4-BE49-F238E27FC236}">
                  <a16:creationId xmlns:a16="http://schemas.microsoft.com/office/drawing/2014/main" id="{092C99DF-DC53-3E22-886B-E3E55676858A}"/>
                </a:ext>
              </a:extLst>
            </p:cNvPr>
            <p:cNvSpPr/>
            <p:nvPr/>
          </p:nvSpPr>
          <p:spPr bwMode="auto">
            <a:xfrm>
              <a:off x="8799993" y="2029346"/>
              <a:ext cx="2553807" cy="1581315"/>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3" name="Rectangle 26">
              <a:extLst>
                <a:ext uri="{FF2B5EF4-FFF2-40B4-BE49-F238E27FC236}">
                  <a16:creationId xmlns:a16="http://schemas.microsoft.com/office/drawing/2014/main" id="{620D4E13-6400-FF92-57DE-FBA1BA6B346C}"/>
                </a:ext>
              </a:extLst>
            </p:cNvPr>
            <p:cNvSpPr>
              <a:spLocks noChangeArrowheads="1"/>
            </p:cNvSpPr>
            <p:nvPr/>
          </p:nvSpPr>
          <p:spPr bwMode="auto">
            <a:xfrm>
              <a:off x="7985515" y="2100348"/>
              <a:ext cx="612348"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b="1" dirty="0">
                  <a:solidFill>
                    <a:srgbClr val="0B4B8E"/>
                  </a:solidFill>
                  <a:latin typeface="Arial" panose="020B0604020202020204" pitchFamily="34" charset="0"/>
                  <a:cs typeface="Arial" panose="020B0604020202020204" pitchFamily="34" charset="0"/>
                </a:rPr>
                <a:t>A</a:t>
              </a:r>
              <a:r>
                <a:rPr lang="en-US" dirty="0">
                  <a:solidFill>
                    <a:srgbClr val="3333CC"/>
                  </a:solidFill>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 </a:t>
              </a:r>
            </a:p>
          </p:txBody>
        </p:sp>
        <p:sp>
          <p:nvSpPr>
            <p:cNvPr id="44" name="Rectangle 7">
              <a:extLst>
                <a:ext uri="{FF2B5EF4-FFF2-40B4-BE49-F238E27FC236}">
                  <a16:creationId xmlns:a16="http://schemas.microsoft.com/office/drawing/2014/main" id="{7A601110-0FDC-434E-697A-0A7DE1EF2122}"/>
                </a:ext>
              </a:extLst>
            </p:cNvPr>
            <p:cNvSpPr>
              <a:spLocks noChangeArrowheads="1"/>
            </p:cNvSpPr>
            <p:nvPr/>
          </p:nvSpPr>
          <p:spPr bwMode="auto">
            <a:xfrm>
              <a:off x="8400057" y="1943712"/>
              <a:ext cx="2761976"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r>
                <a:rPr lang="en-US" sz="2100" dirty="0">
                  <a:latin typeface="Arial" panose="020B0604020202020204" pitchFamily="34" charset="0"/>
                  <a:cs typeface="Arial" panose="020B0604020202020204" pitchFamily="34" charset="0"/>
                </a:rPr>
                <a:t>        21  -1  -10   0   0</a:t>
              </a:r>
            </a:p>
            <a:p>
              <a:r>
                <a:rPr lang="en-US" sz="2100" dirty="0">
                  <a:latin typeface="Arial" panose="020B0604020202020204" pitchFamily="34" charset="0"/>
                  <a:cs typeface="Arial" panose="020B0604020202020204" pitchFamily="34" charset="0"/>
                </a:rPr>
                <a:t>         -1   4    -1  -1 -1</a:t>
              </a:r>
            </a:p>
            <a:p>
              <a:r>
                <a:rPr lang="en-US" sz="2100" dirty="0">
                  <a:latin typeface="Arial" panose="020B0604020202020204" pitchFamily="34" charset="0"/>
                  <a:cs typeface="Arial" panose="020B0604020202020204" pitchFamily="34" charset="0"/>
                </a:rPr>
                <a:t>       -10  -1   13  -1  0</a:t>
              </a:r>
            </a:p>
            <a:p>
              <a:r>
                <a:rPr lang="en-US" sz="2100" dirty="0">
                  <a:latin typeface="Arial" panose="020B0604020202020204" pitchFamily="34" charset="0"/>
                  <a:cs typeface="Arial" panose="020B0604020202020204" pitchFamily="34" charset="0"/>
                </a:rPr>
                <a:t>          0  -1    -1   4 -1</a:t>
              </a:r>
            </a:p>
            <a:p>
              <a:r>
                <a:rPr lang="en-US" sz="2100" dirty="0">
                  <a:latin typeface="Arial" panose="020B0604020202020204" pitchFamily="34" charset="0"/>
                  <a:cs typeface="Arial" panose="020B0604020202020204" pitchFamily="34" charset="0"/>
                </a:rPr>
                <a:t>          0  -1     0  -1  3</a:t>
              </a:r>
            </a:p>
          </p:txBody>
        </p:sp>
      </p:grpSp>
      <p:sp>
        <p:nvSpPr>
          <p:cNvPr id="46" name="Double Bracket 45">
            <a:extLst>
              <a:ext uri="{FF2B5EF4-FFF2-40B4-BE49-F238E27FC236}">
                <a16:creationId xmlns:a16="http://schemas.microsoft.com/office/drawing/2014/main" id="{A0FA52F8-B9FE-B92B-D8D3-02E47A46FA8F}"/>
              </a:ext>
            </a:extLst>
          </p:cNvPr>
          <p:cNvSpPr/>
          <p:nvPr/>
        </p:nvSpPr>
        <p:spPr bwMode="auto">
          <a:xfrm>
            <a:off x="9297211" y="4114483"/>
            <a:ext cx="604861"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7" name="Double Bracket 46">
            <a:extLst>
              <a:ext uri="{FF2B5EF4-FFF2-40B4-BE49-F238E27FC236}">
                <a16:creationId xmlns:a16="http://schemas.microsoft.com/office/drawing/2014/main" id="{3E9338E9-758B-C306-85EC-B605CFDCE43B}"/>
              </a:ext>
            </a:extLst>
          </p:cNvPr>
          <p:cNvSpPr/>
          <p:nvPr/>
        </p:nvSpPr>
        <p:spPr bwMode="auto">
          <a:xfrm>
            <a:off x="7280215" y="4138987"/>
            <a:ext cx="739149" cy="1551071"/>
          </a:xfrm>
          <a:prstGeom prst="bracketPair">
            <a:avLst/>
          </a:prstGeom>
          <a:solidFill>
            <a:srgbClr val="FCFEB9"/>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48" name="Rectangle 26">
            <a:extLst>
              <a:ext uri="{FF2B5EF4-FFF2-40B4-BE49-F238E27FC236}">
                <a16:creationId xmlns:a16="http://schemas.microsoft.com/office/drawing/2014/main" id="{E9E168EB-4C43-CC04-9100-009D459F28F9}"/>
              </a:ext>
            </a:extLst>
          </p:cNvPr>
          <p:cNvSpPr>
            <a:spLocks noChangeArrowheads="1"/>
          </p:cNvSpPr>
          <p:nvPr/>
        </p:nvSpPr>
        <p:spPr bwMode="auto">
          <a:xfrm>
            <a:off x="6557294" y="4001790"/>
            <a:ext cx="1356140"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err="1">
                <a:solidFill>
                  <a:srgbClr val="0B4B8E"/>
                </a:solidFill>
                <a:latin typeface="Arial" panose="020B0604020202020204" pitchFamily="34" charset="0"/>
                <a:cs typeface="Arial" panose="020B0604020202020204" pitchFamily="34" charset="0"/>
              </a:rPr>
              <a:t>b</a:t>
            </a:r>
            <a:r>
              <a:rPr lang="en-US" sz="2100" b="1" baseline="-25000" dirty="0" err="1">
                <a:solidFill>
                  <a:srgbClr val="0B4B8E"/>
                </a:solidFill>
                <a:latin typeface="Arial" panose="020B0604020202020204" pitchFamily="34" charset="0"/>
                <a:cs typeface="Arial" panose="020B0604020202020204" pitchFamily="34" charset="0"/>
              </a:rPr>
              <a:t>x</a:t>
            </a:r>
            <a:r>
              <a:rPr lang="en-US" sz="2100" dirty="0">
                <a:latin typeface="Arial" panose="020B0604020202020204" pitchFamily="34" charset="0"/>
                <a:cs typeface="Arial" panose="020B0604020202020204" pitchFamily="34" charset="0"/>
              </a:rPr>
              <a:t> =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0.5</a:t>
            </a:r>
          </a:p>
        </p:txBody>
      </p:sp>
      <p:sp>
        <p:nvSpPr>
          <p:cNvPr id="49" name="Rectangle 27">
            <a:extLst>
              <a:ext uri="{FF2B5EF4-FFF2-40B4-BE49-F238E27FC236}">
                <a16:creationId xmlns:a16="http://schemas.microsoft.com/office/drawing/2014/main" id="{0A4C7FB9-527A-2E40-FAF0-11FF9B3EBE05}"/>
              </a:ext>
            </a:extLst>
          </p:cNvPr>
          <p:cNvSpPr>
            <a:spLocks noChangeArrowheads="1"/>
          </p:cNvSpPr>
          <p:nvPr/>
        </p:nvSpPr>
        <p:spPr bwMode="auto">
          <a:xfrm>
            <a:off x="8597817" y="4015826"/>
            <a:ext cx="1203857" cy="1705595"/>
          </a:xfrm>
          <a:prstGeom prst="rect">
            <a:avLst/>
          </a:prstGeom>
          <a:noFill/>
          <a:ln w="12700">
            <a:noFill/>
            <a:miter lim="800000"/>
            <a:headEnd/>
            <a:tailEnd/>
          </a:ln>
          <a:effectLst/>
        </p:spPr>
        <p:txBody>
          <a:bodyPr wrap="none" lIns="90488" tIns="44450" rIns="90488" bIns="44450">
            <a:prstTxWarp prst="textNoShape">
              <a:avLst/>
            </a:prstTxWarp>
            <a:spAutoFit/>
          </a:bodyPr>
          <a:lstStyle/>
          <a:p>
            <a:pPr algn="r"/>
            <a:r>
              <a:rPr lang="en-US" sz="2100" b="1" dirty="0">
                <a:solidFill>
                  <a:srgbClr val="0B4B8E"/>
                </a:solidFill>
                <a:latin typeface="Arial" panose="020B0604020202020204" pitchFamily="34" charset="0"/>
                <a:cs typeface="Arial" panose="020B0604020202020204" pitchFamily="34" charset="0"/>
              </a:rPr>
              <a:t>b</a:t>
            </a:r>
            <a:r>
              <a:rPr lang="en-US" sz="2100" b="1" baseline="-25000" dirty="0">
                <a:solidFill>
                  <a:srgbClr val="0B4B8E"/>
                </a:solidFill>
                <a:latin typeface="Arial" panose="020B0604020202020204" pitchFamily="34" charset="0"/>
                <a:cs typeface="Arial" panose="020B0604020202020204" pitchFamily="34" charset="0"/>
              </a:rPr>
              <a:t>y</a:t>
            </a:r>
            <a:r>
              <a:rPr lang="en-US" sz="2100" dirty="0">
                <a:latin typeface="Arial" panose="020B0604020202020204" pitchFamily="34" charset="0"/>
                <a:cs typeface="Arial" panose="020B0604020202020204" pitchFamily="34" charset="0"/>
              </a:rPr>
              <a:t> =   10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0</a:t>
            </a:r>
          </a:p>
          <a:p>
            <a:pPr algn="r"/>
            <a:r>
              <a:rPr lang="en-US" sz="2100" dirty="0">
                <a:latin typeface="Arial" panose="020B0604020202020204" pitchFamily="34" charset="0"/>
                <a:cs typeface="Arial" panose="020B0604020202020204" pitchFamily="34" charset="0"/>
              </a:rPr>
              <a:t>         1</a:t>
            </a:r>
          </a:p>
          <a:p>
            <a:pPr algn="r"/>
            <a:r>
              <a:rPr lang="en-US" sz="2100" dirty="0">
                <a:latin typeface="Arial" panose="020B0604020202020204" pitchFamily="34" charset="0"/>
                <a:cs typeface="Arial" panose="020B0604020202020204" pitchFamily="34" charset="0"/>
              </a:rPr>
              <a:t>         0</a:t>
            </a:r>
          </a:p>
        </p:txBody>
      </p:sp>
    </p:spTree>
    <p:extLst>
      <p:ext uri="{BB962C8B-B14F-4D97-AF65-F5344CB8AC3E}">
        <p14:creationId xmlns:p14="http://schemas.microsoft.com/office/powerpoint/2010/main" val="1667533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D786-72B1-6ABC-8481-781311AAF55F}"/>
              </a:ext>
            </a:extLst>
          </p:cNvPr>
          <p:cNvSpPr>
            <a:spLocks noGrp="1"/>
          </p:cNvSpPr>
          <p:nvPr>
            <p:ph type="title"/>
          </p:nvPr>
        </p:nvSpPr>
        <p:spPr/>
        <p:txBody>
          <a:bodyPr/>
          <a:lstStyle/>
          <a:p>
            <a:r>
              <a:rPr lang="en-US" dirty="0"/>
              <a:t>Another Example: Result</a:t>
            </a:r>
          </a:p>
        </p:txBody>
      </p:sp>
      <p:grpSp>
        <p:nvGrpSpPr>
          <p:cNvPr id="9" name="Group 8">
            <a:extLst>
              <a:ext uri="{FF2B5EF4-FFF2-40B4-BE49-F238E27FC236}">
                <a16:creationId xmlns:a16="http://schemas.microsoft.com/office/drawing/2014/main" id="{93CFC7F4-331E-7589-CC0F-FBB9C41CEEAC}"/>
              </a:ext>
            </a:extLst>
          </p:cNvPr>
          <p:cNvGrpSpPr/>
          <p:nvPr/>
        </p:nvGrpSpPr>
        <p:grpSpPr>
          <a:xfrm>
            <a:off x="838200" y="1402984"/>
            <a:ext cx="10843881" cy="5184251"/>
            <a:chOff x="217993" y="939800"/>
            <a:chExt cx="8288139" cy="3962400"/>
          </a:xfrm>
        </p:grpSpPr>
        <p:pic>
          <p:nvPicPr>
            <p:cNvPr id="6" name="Picture 5">
              <a:extLst>
                <a:ext uri="{FF2B5EF4-FFF2-40B4-BE49-F238E27FC236}">
                  <a16:creationId xmlns:a16="http://schemas.microsoft.com/office/drawing/2014/main" id="{EB3C2EB1-F69E-56A0-6E76-BC3BC0C5F0A4}"/>
                </a:ext>
              </a:extLst>
            </p:cNvPr>
            <p:cNvPicPr>
              <a:picLocks noChangeAspect="1"/>
            </p:cNvPicPr>
            <p:nvPr/>
          </p:nvPicPr>
          <p:blipFill>
            <a:blip r:embed="rId3"/>
            <a:stretch>
              <a:fillRect/>
            </a:stretch>
          </p:blipFill>
          <p:spPr>
            <a:xfrm>
              <a:off x="217993" y="1450760"/>
              <a:ext cx="3481540" cy="2449159"/>
            </a:xfrm>
            <a:prstGeom prst="rect">
              <a:avLst/>
            </a:prstGeom>
          </p:spPr>
        </p:pic>
        <p:sp>
          <p:nvSpPr>
            <p:cNvPr id="7" name="Right Arrow 6">
              <a:extLst>
                <a:ext uri="{FF2B5EF4-FFF2-40B4-BE49-F238E27FC236}">
                  <a16:creationId xmlns:a16="http://schemas.microsoft.com/office/drawing/2014/main" id="{2F17273F-9687-086C-786B-820129BBE812}"/>
                </a:ext>
              </a:extLst>
            </p:cNvPr>
            <p:cNvSpPr/>
            <p:nvPr/>
          </p:nvSpPr>
          <p:spPr bwMode="auto">
            <a:xfrm>
              <a:off x="3794572" y="2450278"/>
              <a:ext cx="564434" cy="545219"/>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pic>
          <p:nvPicPr>
            <p:cNvPr id="8" name="Picture 7">
              <a:extLst>
                <a:ext uri="{FF2B5EF4-FFF2-40B4-BE49-F238E27FC236}">
                  <a16:creationId xmlns:a16="http://schemas.microsoft.com/office/drawing/2014/main" id="{255AF5CE-B083-417A-BBD9-2B6840709C4E}"/>
                </a:ext>
              </a:extLst>
            </p:cNvPr>
            <p:cNvPicPr>
              <a:picLocks noChangeAspect="1"/>
            </p:cNvPicPr>
            <p:nvPr/>
          </p:nvPicPr>
          <p:blipFill>
            <a:blip r:embed="rId4"/>
            <a:stretch>
              <a:fillRect/>
            </a:stretch>
          </p:blipFill>
          <p:spPr>
            <a:xfrm>
              <a:off x="4229100" y="939800"/>
              <a:ext cx="4277032" cy="3962400"/>
            </a:xfrm>
            <a:prstGeom prst="rect">
              <a:avLst/>
            </a:prstGeom>
          </p:spPr>
        </p:pic>
      </p:grpSp>
    </p:spTree>
    <p:extLst>
      <p:ext uri="{BB962C8B-B14F-4D97-AF65-F5344CB8AC3E}">
        <p14:creationId xmlns:p14="http://schemas.microsoft.com/office/powerpoint/2010/main" val="616989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71A63-DD59-4735-9F06-D78186F288B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51AFD18-0AD0-6460-175B-C49B12AD8BC2}"/>
              </a:ext>
            </a:extLst>
          </p:cNvPr>
          <p:cNvSpPr>
            <a:spLocks noGrp="1"/>
          </p:cNvSpPr>
          <p:nvPr>
            <p:ph idx="1"/>
          </p:nvPr>
        </p:nvSpPr>
        <p:spPr/>
        <p:txBody>
          <a:bodyPr/>
          <a:lstStyle/>
          <a:p>
            <a:r>
              <a:rPr lang="en-US" b="1" dirty="0"/>
              <a:t>We have discussed a new analytical placement algorithm</a:t>
            </a:r>
          </a:p>
          <a:p>
            <a:r>
              <a:rPr lang="en-US" b="1" dirty="0"/>
              <a:t>We have discussed the quadratic wirelength model</a:t>
            </a:r>
          </a:p>
          <a:p>
            <a:pPr lvl="1"/>
            <a:r>
              <a:rPr lang="en-US" dirty="0"/>
              <a:t>Construct the matrix A (</a:t>
            </a:r>
            <a:r>
              <a:rPr lang="en-US" dirty="0" err="1"/>
              <a:t>NxN</a:t>
            </a:r>
            <a:r>
              <a:rPr lang="en-US" dirty="0"/>
              <a:t>) for a placement problem of N gates</a:t>
            </a:r>
          </a:p>
          <a:p>
            <a:pPr lvl="1"/>
            <a:r>
              <a:rPr lang="en-US" dirty="0"/>
              <a:t>Construct the vector b</a:t>
            </a:r>
            <a:r>
              <a:rPr lang="en-US" baseline="-25000" dirty="0"/>
              <a:t>x</a:t>
            </a:r>
            <a:r>
              <a:rPr lang="en-US" dirty="0"/>
              <a:t> and the vector b</a:t>
            </a:r>
            <a:r>
              <a:rPr lang="en-US" baseline="-25000" dirty="0"/>
              <a:t>y</a:t>
            </a:r>
          </a:p>
          <a:p>
            <a:pPr lvl="1"/>
            <a:r>
              <a:rPr lang="en-US" dirty="0"/>
              <a:t>Formulate the placement problem into a linear system</a:t>
            </a:r>
          </a:p>
          <a:p>
            <a:pPr lvl="1"/>
            <a:r>
              <a:rPr lang="en-US" dirty="0"/>
              <a:t>Solve the linear system and get the gate locations</a:t>
            </a:r>
          </a:p>
          <a:p>
            <a:r>
              <a:rPr lang="en-US" b="1" dirty="0"/>
              <a:t>We will dive into the quadratic placement problem next</a:t>
            </a:r>
          </a:p>
        </p:txBody>
      </p:sp>
    </p:spTree>
    <p:extLst>
      <p:ext uri="{BB962C8B-B14F-4D97-AF65-F5344CB8AC3E}">
        <p14:creationId xmlns:p14="http://schemas.microsoft.com/office/powerpoint/2010/main" val="2817006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EB18B-32FD-9053-6252-5EFA508A27DB}"/>
              </a:ext>
            </a:extLst>
          </p:cNvPr>
          <p:cNvSpPr>
            <a:spLocks noGrp="1"/>
          </p:cNvSpPr>
          <p:nvPr>
            <p:ph type="title"/>
          </p:nvPr>
        </p:nvSpPr>
        <p:spPr/>
        <p:txBody>
          <a:bodyPr/>
          <a:lstStyle/>
          <a:p>
            <a:r>
              <a:rPr lang="en-US" dirty="0"/>
              <a:t>Recap: Placement Problem</a:t>
            </a:r>
          </a:p>
        </p:txBody>
      </p:sp>
      <p:sp>
        <p:nvSpPr>
          <p:cNvPr id="3" name="Content Placeholder 2">
            <a:extLst>
              <a:ext uri="{FF2B5EF4-FFF2-40B4-BE49-F238E27FC236}">
                <a16:creationId xmlns:a16="http://schemas.microsoft.com/office/drawing/2014/main" id="{9698E02B-2EF3-2BEA-9105-D174F1AD89A6}"/>
              </a:ext>
            </a:extLst>
          </p:cNvPr>
          <p:cNvSpPr>
            <a:spLocks noGrp="1"/>
          </p:cNvSpPr>
          <p:nvPr>
            <p:ph idx="1"/>
          </p:nvPr>
        </p:nvSpPr>
        <p:spPr/>
        <p:txBody>
          <a:bodyPr/>
          <a:lstStyle/>
          <a:p>
            <a:r>
              <a:rPr lang="en-US" b="1" dirty="0"/>
              <a:t>What does a placer</a:t>
            </a:r>
            <a:r>
              <a:rPr lang="en-US" b="1" dirty="0">
                <a:solidFill>
                  <a:srgbClr val="800000"/>
                </a:solidFill>
              </a:rPr>
              <a:t> </a:t>
            </a:r>
            <a:r>
              <a:rPr lang="en-US" b="1" dirty="0"/>
              <a:t>do?</a:t>
            </a:r>
          </a:p>
          <a:p>
            <a:pPr lvl="1"/>
            <a:r>
              <a:rPr lang="en-US" b="1" dirty="0"/>
              <a:t>Input:</a:t>
            </a:r>
            <a:r>
              <a:rPr lang="en-US" dirty="0"/>
              <a:t>    Netlist of gates &amp; nets</a:t>
            </a:r>
          </a:p>
          <a:p>
            <a:pPr lvl="1"/>
            <a:r>
              <a:rPr lang="en-US" b="1" dirty="0"/>
              <a:t>Output:</a:t>
            </a:r>
            <a:r>
              <a:rPr lang="en-US" dirty="0"/>
              <a:t> Exact location of each gate</a:t>
            </a:r>
          </a:p>
          <a:p>
            <a:pPr lvl="1"/>
            <a:r>
              <a:rPr lang="en-US" b="1" dirty="0"/>
              <a:t>Goal:</a:t>
            </a:r>
            <a:r>
              <a:rPr lang="en-US" dirty="0"/>
              <a:t>     Able to </a:t>
            </a:r>
            <a:r>
              <a:rPr lang="en-US" b="1" dirty="0">
                <a:solidFill>
                  <a:srgbClr val="FF0000"/>
                </a:solidFill>
              </a:rPr>
              <a:t>route</a:t>
            </a:r>
            <a:r>
              <a:rPr lang="en-US" dirty="0"/>
              <a:t> (connect) all wires</a:t>
            </a:r>
          </a:p>
          <a:p>
            <a:endParaRPr lang="en-US" dirty="0"/>
          </a:p>
          <a:p>
            <a:r>
              <a:rPr lang="en-US" b="1" dirty="0"/>
              <a:t>Placement is </a:t>
            </a:r>
            <a:r>
              <a:rPr lang="en-US" b="1" dirty="0">
                <a:solidFill>
                  <a:srgbClr val="FF0000"/>
                </a:solidFill>
              </a:rPr>
              <a:t>VERY HARD</a:t>
            </a:r>
            <a:r>
              <a:rPr lang="en-US" b="1" dirty="0"/>
              <a:t>!</a:t>
            </a:r>
            <a:endParaRPr lang="en-US" b="1" dirty="0">
              <a:solidFill>
                <a:srgbClr val="FF0000"/>
              </a:solidFill>
            </a:endParaRPr>
          </a:p>
          <a:p>
            <a:pPr lvl="1"/>
            <a:r>
              <a:rPr lang="en-US" dirty="0"/>
              <a:t>Bad placement </a:t>
            </a:r>
            <a:r>
              <a:rPr lang="en-US" dirty="0">
                <a:sym typeface="Wingdings"/>
              </a:rPr>
              <a:t> Much</a:t>
            </a:r>
            <a:r>
              <a:rPr lang="en-US" dirty="0"/>
              <a:t> more wire</a:t>
            </a:r>
          </a:p>
          <a:p>
            <a:pPr lvl="1"/>
            <a:r>
              <a:rPr lang="en-US" dirty="0"/>
              <a:t>More wire:  bigger, slower chip</a:t>
            </a:r>
          </a:p>
          <a:p>
            <a:pPr lvl="1"/>
            <a:r>
              <a:rPr lang="en-US" dirty="0"/>
              <a:t>If placement is </a:t>
            </a:r>
            <a:r>
              <a:rPr lang="en-US" i="1" dirty="0"/>
              <a:t>very</a:t>
            </a:r>
            <a:r>
              <a:rPr lang="en-US" dirty="0"/>
              <a:t> bad, next tool in</a:t>
            </a:r>
            <a:br>
              <a:rPr lang="en-US" dirty="0"/>
            </a:br>
            <a:r>
              <a:rPr lang="en-US" dirty="0"/>
              <a:t> the flow—the </a:t>
            </a:r>
            <a:r>
              <a:rPr lang="en-US" b="1" dirty="0">
                <a:solidFill>
                  <a:srgbClr val="800000"/>
                </a:solidFill>
              </a:rPr>
              <a:t>router</a:t>
            </a:r>
            <a:r>
              <a:rPr lang="en-US" dirty="0"/>
              <a:t>—unable to</a:t>
            </a:r>
            <a:br>
              <a:rPr lang="en-US" dirty="0"/>
            </a:br>
            <a:r>
              <a:rPr lang="en-US" dirty="0"/>
              <a:t> connect all wires, or meet timing</a:t>
            </a:r>
          </a:p>
          <a:p>
            <a:endParaRPr lang="en-US" dirty="0"/>
          </a:p>
        </p:txBody>
      </p:sp>
      <p:pic>
        <p:nvPicPr>
          <p:cNvPr id="4" name="Picture 3">
            <a:extLst>
              <a:ext uri="{FF2B5EF4-FFF2-40B4-BE49-F238E27FC236}">
                <a16:creationId xmlns:a16="http://schemas.microsoft.com/office/drawing/2014/main" id="{4AAE8E1E-EDA2-B6BE-2BF1-4DAAACB1531A}"/>
              </a:ext>
            </a:extLst>
          </p:cNvPr>
          <p:cNvPicPr>
            <a:picLocks noChangeAspect="1"/>
          </p:cNvPicPr>
          <p:nvPr/>
        </p:nvPicPr>
        <p:blipFill>
          <a:blip r:embed="rId3"/>
          <a:stretch>
            <a:fillRect/>
          </a:stretch>
        </p:blipFill>
        <p:spPr>
          <a:xfrm>
            <a:off x="8312888" y="1466848"/>
            <a:ext cx="2585626" cy="4611231"/>
          </a:xfrm>
          <a:prstGeom prst="rect">
            <a:avLst/>
          </a:prstGeom>
        </p:spPr>
      </p:pic>
      <p:cxnSp>
        <p:nvCxnSpPr>
          <p:cNvPr id="5" name="Straight Arrow Connector 4">
            <a:extLst>
              <a:ext uri="{FF2B5EF4-FFF2-40B4-BE49-F238E27FC236}">
                <a16:creationId xmlns:a16="http://schemas.microsoft.com/office/drawing/2014/main" id="{62DEA725-334A-57E4-49F9-144975C5A8CA}"/>
              </a:ext>
            </a:extLst>
          </p:cNvPr>
          <p:cNvCxnSpPr>
            <a:cxnSpLocks/>
          </p:cNvCxnSpPr>
          <p:nvPr/>
        </p:nvCxnSpPr>
        <p:spPr bwMode="auto">
          <a:xfrm flipV="1">
            <a:off x="6291943" y="4751472"/>
            <a:ext cx="2568049" cy="756699"/>
          </a:xfrm>
          <a:prstGeom prst="straightConnector1">
            <a:avLst/>
          </a:prstGeom>
          <a:solidFill>
            <a:schemeClr val="accent1"/>
          </a:solidFill>
          <a:ln w="38100" cap="flat" cmpd="sng" algn="ctr">
            <a:solidFill>
              <a:schemeClr val="tx1">
                <a:lumMod val="50000"/>
                <a:lumOff val="50000"/>
              </a:schemeClr>
            </a:solidFill>
            <a:prstDash val="solid"/>
            <a:round/>
            <a:headEnd type="oval" w="med" len="med"/>
            <a:tailEnd type="triangle"/>
          </a:ln>
          <a:effectLst/>
        </p:spPr>
      </p:cxnSp>
      <p:cxnSp>
        <p:nvCxnSpPr>
          <p:cNvPr id="6" name="Straight Arrow Connector 5">
            <a:extLst>
              <a:ext uri="{FF2B5EF4-FFF2-40B4-BE49-F238E27FC236}">
                <a16:creationId xmlns:a16="http://schemas.microsoft.com/office/drawing/2014/main" id="{CB152C9F-3BF9-488C-BCFF-C44F0D58B264}"/>
              </a:ext>
            </a:extLst>
          </p:cNvPr>
          <p:cNvCxnSpPr>
            <a:cxnSpLocks/>
          </p:cNvCxnSpPr>
          <p:nvPr/>
        </p:nvCxnSpPr>
        <p:spPr bwMode="auto">
          <a:xfrm>
            <a:off x="5410200" y="1741714"/>
            <a:ext cx="3450993" cy="972327"/>
          </a:xfrm>
          <a:prstGeom prst="straightConnector1">
            <a:avLst/>
          </a:prstGeom>
          <a:solidFill>
            <a:schemeClr val="accent1"/>
          </a:solidFill>
          <a:ln w="38100" cap="flat" cmpd="sng" algn="ctr">
            <a:solidFill>
              <a:srgbClr val="0B4B8E"/>
            </a:solidFill>
            <a:prstDash val="solid"/>
            <a:round/>
            <a:headEnd type="oval" w="med" len="med"/>
            <a:tailEnd type="triangle"/>
          </a:ln>
          <a:effectLst/>
        </p:spPr>
      </p:cxnSp>
    </p:spTree>
    <p:extLst>
      <p:ext uri="{BB962C8B-B14F-4D97-AF65-F5344CB8AC3E}">
        <p14:creationId xmlns:p14="http://schemas.microsoft.com/office/powerpoint/2010/main" val="1494464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978B2-40DD-F4E8-A218-40FF4D094A11}"/>
              </a:ext>
            </a:extLst>
          </p:cNvPr>
          <p:cNvSpPr>
            <a:spLocks noGrp="1"/>
          </p:cNvSpPr>
          <p:nvPr>
            <p:ph type="title"/>
          </p:nvPr>
        </p:nvSpPr>
        <p:spPr/>
        <p:txBody>
          <a:bodyPr/>
          <a:lstStyle/>
          <a:p>
            <a:r>
              <a:rPr lang="en-US" dirty="0"/>
              <a:t>Recap: Placement Problem (cont’d)</a:t>
            </a:r>
          </a:p>
        </p:txBody>
      </p:sp>
      <p:sp>
        <p:nvSpPr>
          <p:cNvPr id="3" name="Content Placeholder 2">
            <a:extLst>
              <a:ext uri="{FF2B5EF4-FFF2-40B4-BE49-F238E27FC236}">
                <a16:creationId xmlns:a16="http://schemas.microsoft.com/office/drawing/2014/main" id="{8AAB202B-5160-09F8-684F-FD48F22A1546}"/>
              </a:ext>
            </a:extLst>
          </p:cNvPr>
          <p:cNvSpPr>
            <a:spLocks noGrp="1"/>
          </p:cNvSpPr>
          <p:nvPr>
            <p:ph idx="1"/>
          </p:nvPr>
        </p:nvSpPr>
        <p:spPr/>
        <p:txBody>
          <a:bodyPr/>
          <a:lstStyle/>
          <a:p>
            <a:r>
              <a:rPr lang="en-US" b="1" dirty="0"/>
              <a:t>Grid-based model of the </a:t>
            </a:r>
            <a:r>
              <a:rPr lang="en-US" b="1" dirty="0">
                <a:solidFill>
                  <a:srgbClr val="800000"/>
                </a:solidFill>
              </a:rPr>
              <a:t>chip</a:t>
            </a:r>
          </a:p>
          <a:p>
            <a:pPr lvl="1"/>
            <a:r>
              <a:rPr lang="en-US" dirty="0"/>
              <a:t>A simple grid – like a chess board</a:t>
            </a:r>
          </a:p>
          <a:p>
            <a:pPr lvl="1"/>
            <a:r>
              <a:rPr lang="en-US" dirty="0"/>
              <a:t>Cells (gates) go in grid slots  </a:t>
            </a:r>
          </a:p>
          <a:p>
            <a:pPr lvl="1"/>
            <a:r>
              <a:rPr lang="en-US" dirty="0"/>
              <a:t>Pins (connect off-chip, fixed at edges)</a:t>
            </a:r>
          </a:p>
          <a:p>
            <a:endParaRPr lang="en-US" dirty="0"/>
          </a:p>
          <a:p>
            <a:r>
              <a:rPr lang="en-US" b="1" dirty="0"/>
              <a:t>Grid-based model of </a:t>
            </a:r>
            <a:r>
              <a:rPr lang="en-US" b="1" dirty="0">
                <a:solidFill>
                  <a:srgbClr val="800000"/>
                </a:solidFill>
              </a:rPr>
              <a:t>gates</a:t>
            </a:r>
          </a:p>
          <a:p>
            <a:pPr lvl="1"/>
            <a:r>
              <a:rPr lang="en-US" dirty="0"/>
              <a:t>All gates are exactly the same size.  </a:t>
            </a:r>
          </a:p>
          <a:p>
            <a:pPr lvl="1"/>
            <a:r>
              <a:rPr lang="en-US" dirty="0"/>
              <a:t>(Unrealistic, but simplifies things)</a:t>
            </a:r>
          </a:p>
          <a:p>
            <a:pPr lvl="1"/>
            <a:r>
              <a:rPr lang="en-US" dirty="0"/>
              <a:t>Each grid slot can hold 1 gate</a:t>
            </a:r>
          </a:p>
          <a:p>
            <a:pPr lvl="1"/>
            <a:endParaRPr lang="en-US" dirty="0"/>
          </a:p>
          <a:p>
            <a:endParaRPr lang="en-US" dirty="0"/>
          </a:p>
        </p:txBody>
      </p:sp>
      <p:sp>
        <p:nvSpPr>
          <p:cNvPr id="4" name="Rectangle 6">
            <a:extLst>
              <a:ext uri="{FF2B5EF4-FFF2-40B4-BE49-F238E27FC236}">
                <a16:creationId xmlns:a16="http://schemas.microsoft.com/office/drawing/2014/main" id="{E032871D-9F68-4728-B794-613A8D53CD5A}"/>
              </a:ext>
            </a:extLst>
          </p:cNvPr>
          <p:cNvSpPr>
            <a:spLocks noChangeArrowheads="1"/>
          </p:cNvSpPr>
          <p:nvPr/>
        </p:nvSpPr>
        <p:spPr bwMode="auto">
          <a:xfrm>
            <a:off x="7140847" y="2264414"/>
            <a:ext cx="2522833" cy="2703035"/>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Line 7">
            <a:extLst>
              <a:ext uri="{FF2B5EF4-FFF2-40B4-BE49-F238E27FC236}">
                <a16:creationId xmlns:a16="http://schemas.microsoft.com/office/drawing/2014/main" id="{9E01B5A5-949A-6580-B9F7-2842C31E337B}"/>
              </a:ext>
            </a:extLst>
          </p:cNvPr>
          <p:cNvSpPr>
            <a:spLocks noChangeShapeType="1"/>
          </p:cNvSpPr>
          <p:nvPr/>
        </p:nvSpPr>
        <p:spPr bwMode="auto">
          <a:xfrm>
            <a:off x="8627517"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Line 8">
            <a:extLst>
              <a:ext uri="{FF2B5EF4-FFF2-40B4-BE49-F238E27FC236}">
                <a16:creationId xmlns:a16="http://schemas.microsoft.com/office/drawing/2014/main" id="{01BE18CA-80FD-9BC0-2C6A-8AAEA8FB332A}"/>
              </a:ext>
            </a:extLst>
          </p:cNvPr>
          <p:cNvSpPr>
            <a:spLocks noChangeShapeType="1"/>
          </p:cNvSpPr>
          <p:nvPr/>
        </p:nvSpPr>
        <p:spPr bwMode="auto">
          <a:xfrm>
            <a:off x="7600363"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Line 9">
            <a:extLst>
              <a:ext uri="{FF2B5EF4-FFF2-40B4-BE49-F238E27FC236}">
                <a16:creationId xmlns:a16="http://schemas.microsoft.com/office/drawing/2014/main" id="{214D6871-DD32-215C-3D47-A1651369C0FF}"/>
              </a:ext>
            </a:extLst>
          </p:cNvPr>
          <p:cNvSpPr>
            <a:spLocks noChangeShapeType="1"/>
          </p:cNvSpPr>
          <p:nvPr/>
        </p:nvSpPr>
        <p:spPr bwMode="auto">
          <a:xfrm>
            <a:off x="8122950"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8" name="Line 10">
            <a:extLst>
              <a:ext uri="{FF2B5EF4-FFF2-40B4-BE49-F238E27FC236}">
                <a16:creationId xmlns:a16="http://schemas.microsoft.com/office/drawing/2014/main" id="{3F62569E-4557-A0B9-5412-4947DA062633}"/>
              </a:ext>
            </a:extLst>
          </p:cNvPr>
          <p:cNvSpPr>
            <a:spLocks noChangeShapeType="1"/>
          </p:cNvSpPr>
          <p:nvPr/>
        </p:nvSpPr>
        <p:spPr bwMode="auto">
          <a:xfrm>
            <a:off x="9150104" y="2264414"/>
            <a:ext cx="0" cy="2721055"/>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9" name="Line 11">
            <a:extLst>
              <a:ext uri="{FF2B5EF4-FFF2-40B4-BE49-F238E27FC236}">
                <a16:creationId xmlns:a16="http://schemas.microsoft.com/office/drawing/2014/main" id="{4EFF3F8A-C077-6BCE-D1C9-356DAAD00CCF}"/>
              </a:ext>
            </a:extLst>
          </p:cNvPr>
          <p:cNvSpPr>
            <a:spLocks noChangeShapeType="1"/>
          </p:cNvSpPr>
          <p:nvPr/>
        </p:nvSpPr>
        <p:spPr bwMode="auto">
          <a:xfrm flipH="1">
            <a:off x="7122827" y="2705910"/>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 name="Line 12">
            <a:extLst>
              <a:ext uri="{FF2B5EF4-FFF2-40B4-BE49-F238E27FC236}">
                <a16:creationId xmlns:a16="http://schemas.microsoft.com/office/drawing/2014/main" id="{DA3941E4-13FA-DC72-0872-E2C445C2305E}"/>
              </a:ext>
            </a:extLst>
          </p:cNvPr>
          <p:cNvSpPr>
            <a:spLocks noChangeShapeType="1"/>
          </p:cNvSpPr>
          <p:nvPr/>
        </p:nvSpPr>
        <p:spPr bwMode="auto">
          <a:xfrm flipH="1">
            <a:off x="7104807" y="3156415"/>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 name="Line 13">
            <a:extLst>
              <a:ext uri="{FF2B5EF4-FFF2-40B4-BE49-F238E27FC236}">
                <a16:creationId xmlns:a16="http://schemas.microsoft.com/office/drawing/2014/main" id="{8E942D6A-FA83-610B-3800-ECEB6FDBABC8}"/>
              </a:ext>
            </a:extLst>
          </p:cNvPr>
          <p:cNvSpPr>
            <a:spLocks noChangeShapeType="1"/>
          </p:cNvSpPr>
          <p:nvPr/>
        </p:nvSpPr>
        <p:spPr bwMode="auto">
          <a:xfrm flipH="1">
            <a:off x="7104807" y="3624942"/>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 name="Line 14">
            <a:extLst>
              <a:ext uri="{FF2B5EF4-FFF2-40B4-BE49-F238E27FC236}">
                <a16:creationId xmlns:a16="http://schemas.microsoft.com/office/drawing/2014/main" id="{655D996A-6AAF-CCD3-4164-EF97121AA7B3}"/>
              </a:ext>
            </a:extLst>
          </p:cNvPr>
          <p:cNvSpPr>
            <a:spLocks noChangeShapeType="1"/>
          </p:cNvSpPr>
          <p:nvPr/>
        </p:nvSpPr>
        <p:spPr bwMode="auto">
          <a:xfrm flipH="1">
            <a:off x="7140847" y="4093468"/>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 name="Line 15">
            <a:extLst>
              <a:ext uri="{FF2B5EF4-FFF2-40B4-BE49-F238E27FC236}">
                <a16:creationId xmlns:a16="http://schemas.microsoft.com/office/drawing/2014/main" id="{07957B57-3C36-A033-61D3-C77968276E6C}"/>
              </a:ext>
            </a:extLst>
          </p:cNvPr>
          <p:cNvSpPr>
            <a:spLocks noChangeShapeType="1"/>
          </p:cNvSpPr>
          <p:nvPr/>
        </p:nvSpPr>
        <p:spPr bwMode="auto">
          <a:xfrm flipH="1">
            <a:off x="7158868" y="4543973"/>
            <a:ext cx="2540853"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 name="Freeform 16">
            <a:extLst>
              <a:ext uri="{FF2B5EF4-FFF2-40B4-BE49-F238E27FC236}">
                <a16:creationId xmlns:a16="http://schemas.microsoft.com/office/drawing/2014/main" id="{DC818406-C325-3E4D-DE8D-38C9397B4A41}"/>
              </a:ext>
            </a:extLst>
          </p:cNvPr>
          <p:cNvSpPr>
            <a:spLocks/>
          </p:cNvSpPr>
          <p:nvPr/>
        </p:nvSpPr>
        <p:spPr bwMode="auto">
          <a:xfrm>
            <a:off x="7708485" y="2832051"/>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5" name="Rectangle 18">
            <a:extLst>
              <a:ext uri="{FF2B5EF4-FFF2-40B4-BE49-F238E27FC236}">
                <a16:creationId xmlns:a16="http://schemas.microsoft.com/office/drawing/2014/main" id="{F484B891-111B-6025-2605-1E3C60303A67}"/>
              </a:ext>
            </a:extLst>
          </p:cNvPr>
          <p:cNvSpPr>
            <a:spLocks noChangeArrowheads="1"/>
          </p:cNvSpPr>
          <p:nvPr/>
        </p:nvSpPr>
        <p:spPr bwMode="auto">
          <a:xfrm>
            <a:off x="9729915" y="2815356"/>
            <a:ext cx="1790554" cy="705321"/>
          </a:xfrm>
          <a:prstGeom prst="rect">
            <a:avLst/>
          </a:prstGeom>
          <a:noFill/>
          <a:ln w="12700">
            <a:noFill/>
            <a:miter lim="800000"/>
            <a:headEnd/>
            <a:tailEnd/>
          </a:ln>
          <a:effectLst/>
        </p:spPr>
        <p:txBody>
          <a:bodyPr wrap="squar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u="none" strike="noStrike" kern="0" cap="none" spc="0" normalizeH="0" baseline="0" noProof="0" dirty="0">
                <a:ln>
                  <a:noFill/>
                </a:ln>
                <a:solidFill>
                  <a:srgbClr val="000000"/>
                </a:solidFill>
                <a:effectLst/>
                <a:uLnTx/>
                <a:uFillTx/>
                <a:latin typeface="+mj-lt"/>
              </a:rPr>
              <a:t>Any gate can go in any slot</a:t>
            </a:r>
          </a:p>
        </p:txBody>
      </p:sp>
      <p:sp>
        <p:nvSpPr>
          <p:cNvPr id="16" name="Freeform 36">
            <a:extLst>
              <a:ext uri="{FF2B5EF4-FFF2-40B4-BE49-F238E27FC236}">
                <a16:creationId xmlns:a16="http://schemas.microsoft.com/office/drawing/2014/main" id="{85A6990A-2631-F52B-B10D-4AC6B65D03B4}"/>
              </a:ext>
            </a:extLst>
          </p:cNvPr>
          <p:cNvSpPr>
            <a:spLocks/>
          </p:cNvSpPr>
          <p:nvPr/>
        </p:nvSpPr>
        <p:spPr bwMode="auto">
          <a:xfrm>
            <a:off x="8249092" y="3769103"/>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Freeform 37">
            <a:extLst>
              <a:ext uri="{FF2B5EF4-FFF2-40B4-BE49-F238E27FC236}">
                <a16:creationId xmlns:a16="http://schemas.microsoft.com/office/drawing/2014/main" id="{C58A8F36-273F-7055-77DE-4E696A1456F2}"/>
              </a:ext>
            </a:extLst>
          </p:cNvPr>
          <p:cNvSpPr>
            <a:spLocks/>
          </p:cNvSpPr>
          <p:nvPr/>
        </p:nvSpPr>
        <p:spPr bwMode="auto">
          <a:xfrm>
            <a:off x="8735638" y="4219609"/>
            <a:ext cx="290577" cy="200476"/>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cxnSp>
        <p:nvCxnSpPr>
          <p:cNvPr id="18" name="Straight Arrow Connector 17">
            <a:extLst>
              <a:ext uri="{FF2B5EF4-FFF2-40B4-BE49-F238E27FC236}">
                <a16:creationId xmlns:a16="http://schemas.microsoft.com/office/drawing/2014/main" id="{890D89BA-1349-46A8-F3A6-CB1FE76D0529}"/>
              </a:ext>
            </a:extLst>
          </p:cNvPr>
          <p:cNvCxnSpPr>
            <a:cxnSpLocks/>
            <a:stCxn id="15" idx="1"/>
          </p:cNvCxnSpPr>
          <p:nvPr/>
        </p:nvCxnSpPr>
        <p:spPr bwMode="auto">
          <a:xfrm flipH="1" flipV="1">
            <a:off x="8010589" y="2967732"/>
            <a:ext cx="1719326" cy="200285"/>
          </a:xfrm>
          <a:prstGeom prst="straightConnector1">
            <a:avLst/>
          </a:prstGeom>
          <a:solidFill>
            <a:schemeClr val="accent1"/>
          </a:solidFill>
          <a:ln w="57150" cap="flat" cmpd="sng" algn="ctr">
            <a:solidFill>
              <a:srgbClr val="0B4B8E"/>
            </a:solidFill>
            <a:prstDash val="solid"/>
            <a:round/>
            <a:headEnd type="none" w="med" len="med"/>
            <a:tailEnd type="triangle"/>
          </a:ln>
          <a:effectLst/>
        </p:spPr>
      </p:cxnSp>
    </p:spTree>
    <p:extLst>
      <p:ext uri="{BB962C8B-B14F-4D97-AF65-F5344CB8AC3E}">
        <p14:creationId xmlns:p14="http://schemas.microsoft.com/office/powerpoint/2010/main" val="3610781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47836-09FB-4A5B-41AA-F47A698DCE16}"/>
              </a:ext>
            </a:extLst>
          </p:cNvPr>
          <p:cNvSpPr>
            <a:spLocks noGrp="1"/>
          </p:cNvSpPr>
          <p:nvPr>
            <p:ph type="title"/>
          </p:nvPr>
        </p:nvSpPr>
        <p:spPr/>
        <p:txBody>
          <a:bodyPr/>
          <a:lstStyle/>
          <a:p>
            <a:r>
              <a:rPr lang="en-US" dirty="0"/>
              <a:t>Recap: Placement Problem (cont’d)</a:t>
            </a:r>
          </a:p>
        </p:txBody>
      </p:sp>
      <p:sp>
        <p:nvSpPr>
          <p:cNvPr id="3" name="Content Placeholder 2">
            <a:extLst>
              <a:ext uri="{FF2B5EF4-FFF2-40B4-BE49-F238E27FC236}">
                <a16:creationId xmlns:a16="http://schemas.microsoft.com/office/drawing/2014/main" id="{298BFD5F-8FCB-1D46-AF76-7E9A582B7689}"/>
              </a:ext>
            </a:extLst>
          </p:cNvPr>
          <p:cNvSpPr>
            <a:spLocks noGrp="1"/>
          </p:cNvSpPr>
          <p:nvPr>
            <p:ph idx="1"/>
          </p:nvPr>
        </p:nvSpPr>
        <p:spPr/>
        <p:txBody>
          <a:bodyPr>
            <a:normAutofit/>
          </a:bodyPr>
          <a:lstStyle/>
          <a:p>
            <a:pPr algn="just"/>
            <a:r>
              <a:rPr lang="en-US" b="1" dirty="0"/>
              <a:t>Placer optimizes the ability of router to connect all the nets</a:t>
            </a:r>
          </a:p>
          <a:p>
            <a:pPr lvl="1" algn="just"/>
            <a:r>
              <a:rPr lang="en-US" dirty="0"/>
              <a:t>But routers are computationally expensive tools.  We can’t run one “inside” placer</a:t>
            </a:r>
          </a:p>
          <a:p>
            <a:pPr lvl="1" algn="just"/>
            <a:r>
              <a:rPr lang="en-US" dirty="0"/>
              <a:t>We need a simplified </a:t>
            </a:r>
            <a:r>
              <a:rPr lang="en-US" b="1" dirty="0">
                <a:solidFill>
                  <a:srgbClr val="FF0000"/>
                </a:solidFill>
              </a:rPr>
              <a:t>approximation </a:t>
            </a:r>
            <a:r>
              <a:rPr lang="en-US" b="1" dirty="0"/>
              <a:t>at this stage</a:t>
            </a:r>
            <a:endParaRPr lang="en-US" dirty="0"/>
          </a:p>
          <a:p>
            <a:pPr algn="just"/>
            <a:r>
              <a:rPr lang="en-US" b="1" dirty="0"/>
              <a:t>Every real placer minimizes </a:t>
            </a:r>
            <a:r>
              <a:rPr lang="en-US" b="1" dirty="0">
                <a:solidFill>
                  <a:srgbClr val="FF0000"/>
                </a:solidFill>
              </a:rPr>
              <a:t>expected wirelength</a:t>
            </a:r>
          </a:p>
          <a:p>
            <a:pPr lvl="1" algn="just"/>
            <a:r>
              <a:rPr lang="en-US" dirty="0"/>
              <a:t>For each wire in the design, </a:t>
            </a:r>
            <a:r>
              <a:rPr lang="en-US" b="1" dirty="0">
                <a:solidFill>
                  <a:srgbClr val="FF0000"/>
                </a:solidFill>
              </a:rPr>
              <a:t>estimate the expected length</a:t>
            </a:r>
            <a:r>
              <a:rPr lang="en-US" dirty="0">
                <a:solidFill>
                  <a:srgbClr val="FF0000"/>
                </a:solidFill>
              </a:rPr>
              <a:t> </a:t>
            </a:r>
            <a:r>
              <a:rPr lang="en-US" dirty="0"/>
              <a:t>of the routed wire</a:t>
            </a:r>
          </a:p>
          <a:p>
            <a:pPr lvl="1" algn="just"/>
            <a:r>
              <a:rPr lang="en-US" dirty="0"/>
              <a:t>Minimize this objective:  </a:t>
            </a:r>
            <a:r>
              <a:rPr lang="en-US" b="1" dirty="0"/>
              <a:t>∑</a:t>
            </a:r>
            <a:r>
              <a:rPr lang="en-US" b="1" baseline="-25000" dirty="0"/>
              <a:t>wires Wi</a:t>
            </a:r>
            <a:r>
              <a:rPr lang="en-US" b="1" dirty="0"/>
              <a:t> </a:t>
            </a:r>
            <a:r>
              <a:rPr lang="en-US" b="1" dirty="0" err="1"/>
              <a:t>EstimatedLength</a:t>
            </a:r>
            <a:r>
              <a:rPr lang="en-US" b="1" dirty="0"/>
              <a:t>(Wi)</a:t>
            </a:r>
          </a:p>
          <a:p>
            <a:pPr algn="just"/>
            <a:r>
              <a:rPr lang="en-US" b="1" dirty="0"/>
              <a:t>Placer finds gate locations to minimize this objective</a:t>
            </a:r>
          </a:p>
          <a:p>
            <a:pPr algn="just"/>
            <a:endParaRPr lang="en-US" dirty="0"/>
          </a:p>
        </p:txBody>
      </p:sp>
    </p:spTree>
    <p:extLst>
      <p:ext uri="{BB962C8B-B14F-4D97-AF65-F5344CB8AC3E}">
        <p14:creationId xmlns:p14="http://schemas.microsoft.com/office/powerpoint/2010/main" val="250381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14C10-E646-B7A6-C0A6-5824DC66A3AE}"/>
              </a:ext>
            </a:extLst>
          </p:cNvPr>
          <p:cNvSpPr>
            <a:spLocks noGrp="1"/>
          </p:cNvSpPr>
          <p:nvPr>
            <p:ph type="title"/>
          </p:nvPr>
        </p:nvSpPr>
        <p:spPr/>
        <p:txBody>
          <a:bodyPr>
            <a:normAutofit/>
          </a:bodyPr>
          <a:lstStyle/>
          <a:p>
            <a:r>
              <a:rPr lang="en-US" dirty="0"/>
              <a:t>Recap: Wirelength Estimation</a:t>
            </a:r>
          </a:p>
        </p:txBody>
      </p:sp>
      <p:sp>
        <p:nvSpPr>
          <p:cNvPr id="3" name="Content Placeholder 2">
            <a:extLst>
              <a:ext uri="{FF2B5EF4-FFF2-40B4-BE49-F238E27FC236}">
                <a16:creationId xmlns:a16="http://schemas.microsoft.com/office/drawing/2014/main" id="{5B1B5C5B-2BBF-DADA-7328-B4F6EE578367}"/>
              </a:ext>
            </a:extLst>
          </p:cNvPr>
          <p:cNvSpPr>
            <a:spLocks noGrp="1"/>
          </p:cNvSpPr>
          <p:nvPr>
            <p:ph idx="1"/>
          </p:nvPr>
        </p:nvSpPr>
        <p:spPr/>
        <p:txBody>
          <a:bodyPr/>
          <a:lstStyle/>
          <a:p>
            <a:r>
              <a:rPr lang="en-US" b="1" dirty="0"/>
              <a:t>Most placers adopt</a:t>
            </a:r>
            <a:r>
              <a:rPr lang="en-US" b="1" dirty="0">
                <a:solidFill>
                  <a:srgbClr val="FF0000"/>
                </a:solidFill>
              </a:rPr>
              <a:t> Half-Perimeter Wirelength (</a:t>
            </a:r>
            <a:r>
              <a:rPr lang="en-US" sz="1600" b="1" dirty="0">
                <a:solidFill>
                  <a:srgbClr val="FF0000"/>
                </a:solidFill>
              </a:rPr>
              <a:t>HPWL</a:t>
            </a:r>
            <a:r>
              <a:rPr lang="en-US" b="1" dirty="0">
                <a:solidFill>
                  <a:srgbClr val="FF0000"/>
                </a:solidFill>
              </a:rPr>
              <a:t>)</a:t>
            </a:r>
          </a:p>
          <a:p>
            <a:pPr lvl="1"/>
            <a:r>
              <a:rPr lang="en-US" dirty="0"/>
              <a:t>Also know as Bounding Box (</a:t>
            </a:r>
            <a:r>
              <a:rPr lang="en-US" sz="1200" dirty="0"/>
              <a:t>BBOX</a:t>
            </a:r>
            <a:r>
              <a:rPr lang="en-US" dirty="0"/>
              <a:t>) wirelength</a:t>
            </a:r>
          </a:p>
          <a:p>
            <a:pPr lvl="1"/>
            <a:r>
              <a:rPr lang="en-US" dirty="0"/>
              <a:t>Put smallest “bounding” box around all gates</a:t>
            </a:r>
          </a:p>
          <a:p>
            <a:pPr lvl="1"/>
            <a:r>
              <a:rPr lang="en-US" dirty="0"/>
              <a:t>Assume gate lives in “center” of the grid slot</a:t>
            </a:r>
          </a:p>
          <a:p>
            <a:pPr lvl="1"/>
            <a:r>
              <a:rPr lang="en-US" dirty="0"/>
              <a:t>Add width (∆X) and height (∆Y) of the BBOX for the wirelength estimate</a:t>
            </a:r>
          </a:p>
          <a:p>
            <a:endParaRPr lang="en-US" dirty="0"/>
          </a:p>
        </p:txBody>
      </p:sp>
      <p:sp>
        <p:nvSpPr>
          <p:cNvPr id="4" name="Rectangle 4">
            <a:extLst>
              <a:ext uri="{FF2B5EF4-FFF2-40B4-BE49-F238E27FC236}">
                <a16:creationId xmlns:a16="http://schemas.microsoft.com/office/drawing/2014/main" id="{C43C6888-86DD-B564-B697-CEFF45EB9C33}"/>
              </a:ext>
            </a:extLst>
          </p:cNvPr>
          <p:cNvSpPr>
            <a:spLocks noChangeArrowheads="1"/>
          </p:cNvSpPr>
          <p:nvPr/>
        </p:nvSpPr>
        <p:spPr bwMode="auto">
          <a:xfrm>
            <a:off x="3143036" y="4038931"/>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5" name="Line 5">
            <a:extLst>
              <a:ext uri="{FF2B5EF4-FFF2-40B4-BE49-F238E27FC236}">
                <a16:creationId xmlns:a16="http://schemas.microsoft.com/office/drawing/2014/main" id="{3488BCDE-A2B9-3855-296E-7B18A21C0BEA}"/>
              </a:ext>
            </a:extLst>
          </p:cNvPr>
          <p:cNvSpPr>
            <a:spLocks noChangeShapeType="1"/>
          </p:cNvSpPr>
          <p:nvPr/>
        </p:nvSpPr>
        <p:spPr bwMode="auto">
          <a:xfrm>
            <a:off x="41907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Line 6">
            <a:extLst>
              <a:ext uri="{FF2B5EF4-FFF2-40B4-BE49-F238E27FC236}">
                <a16:creationId xmlns:a16="http://schemas.microsoft.com/office/drawing/2014/main" id="{4637A77A-99C8-698E-9E01-4DCA29B34623}"/>
              </a:ext>
            </a:extLst>
          </p:cNvPr>
          <p:cNvSpPr>
            <a:spLocks noChangeShapeType="1"/>
          </p:cNvSpPr>
          <p:nvPr/>
        </p:nvSpPr>
        <p:spPr bwMode="auto">
          <a:xfrm>
            <a:off x="34668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7" name="Line 7">
            <a:extLst>
              <a:ext uri="{FF2B5EF4-FFF2-40B4-BE49-F238E27FC236}">
                <a16:creationId xmlns:a16="http://schemas.microsoft.com/office/drawing/2014/main" id="{26D8D558-45F0-E74D-7157-6382080B46DC}"/>
              </a:ext>
            </a:extLst>
          </p:cNvPr>
          <p:cNvSpPr>
            <a:spLocks noChangeShapeType="1"/>
          </p:cNvSpPr>
          <p:nvPr/>
        </p:nvSpPr>
        <p:spPr bwMode="auto">
          <a:xfrm>
            <a:off x="38351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8" name="Line 8">
            <a:extLst>
              <a:ext uri="{FF2B5EF4-FFF2-40B4-BE49-F238E27FC236}">
                <a16:creationId xmlns:a16="http://schemas.microsoft.com/office/drawing/2014/main" id="{5C110F82-0501-C71A-AC52-5232B1C8850F}"/>
              </a:ext>
            </a:extLst>
          </p:cNvPr>
          <p:cNvSpPr>
            <a:spLocks noChangeShapeType="1"/>
          </p:cNvSpPr>
          <p:nvPr/>
        </p:nvSpPr>
        <p:spPr bwMode="auto">
          <a:xfrm>
            <a:off x="4559086" y="4038931"/>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9" name="Line 9">
            <a:extLst>
              <a:ext uri="{FF2B5EF4-FFF2-40B4-BE49-F238E27FC236}">
                <a16:creationId xmlns:a16="http://schemas.microsoft.com/office/drawing/2014/main" id="{FF783059-4CB8-394F-6DE6-7E5C7038BE2B}"/>
              </a:ext>
            </a:extLst>
          </p:cNvPr>
          <p:cNvSpPr>
            <a:spLocks noChangeShapeType="1"/>
          </p:cNvSpPr>
          <p:nvPr/>
        </p:nvSpPr>
        <p:spPr bwMode="auto">
          <a:xfrm flipH="1">
            <a:off x="3130336" y="43500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0" name="Line 10">
            <a:extLst>
              <a:ext uri="{FF2B5EF4-FFF2-40B4-BE49-F238E27FC236}">
                <a16:creationId xmlns:a16="http://schemas.microsoft.com/office/drawing/2014/main" id="{5FD0F5C7-7D4F-25A0-F53B-4BF1A255E9E5}"/>
              </a:ext>
            </a:extLst>
          </p:cNvPr>
          <p:cNvSpPr>
            <a:spLocks noChangeShapeType="1"/>
          </p:cNvSpPr>
          <p:nvPr/>
        </p:nvSpPr>
        <p:spPr bwMode="auto">
          <a:xfrm flipH="1">
            <a:off x="3117636" y="46675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1" name="Line 11">
            <a:extLst>
              <a:ext uri="{FF2B5EF4-FFF2-40B4-BE49-F238E27FC236}">
                <a16:creationId xmlns:a16="http://schemas.microsoft.com/office/drawing/2014/main" id="{AE2EDEAE-5F0C-3A65-B887-A5D57C8D68CE}"/>
              </a:ext>
            </a:extLst>
          </p:cNvPr>
          <p:cNvSpPr>
            <a:spLocks noChangeShapeType="1"/>
          </p:cNvSpPr>
          <p:nvPr/>
        </p:nvSpPr>
        <p:spPr bwMode="auto">
          <a:xfrm flipH="1">
            <a:off x="3117636" y="49977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2" name="Line 12">
            <a:extLst>
              <a:ext uri="{FF2B5EF4-FFF2-40B4-BE49-F238E27FC236}">
                <a16:creationId xmlns:a16="http://schemas.microsoft.com/office/drawing/2014/main" id="{0DCA8615-3021-267D-4732-DB69C4EA63EB}"/>
              </a:ext>
            </a:extLst>
          </p:cNvPr>
          <p:cNvSpPr>
            <a:spLocks noChangeShapeType="1"/>
          </p:cNvSpPr>
          <p:nvPr/>
        </p:nvSpPr>
        <p:spPr bwMode="auto">
          <a:xfrm flipH="1">
            <a:off x="3143036" y="53279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 name="Line 13">
            <a:extLst>
              <a:ext uri="{FF2B5EF4-FFF2-40B4-BE49-F238E27FC236}">
                <a16:creationId xmlns:a16="http://schemas.microsoft.com/office/drawing/2014/main" id="{2B3F8348-12A9-C6C9-9A86-B360C3F621C7}"/>
              </a:ext>
            </a:extLst>
          </p:cNvPr>
          <p:cNvSpPr>
            <a:spLocks noChangeShapeType="1"/>
          </p:cNvSpPr>
          <p:nvPr/>
        </p:nvSpPr>
        <p:spPr bwMode="auto">
          <a:xfrm flipH="1">
            <a:off x="3155736" y="5645481"/>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4" name="Rectangle 34">
            <a:extLst>
              <a:ext uri="{FF2B5EF4-FFF2-40B4-BE49-F238E27FC236}">
                <a16:creationId xmlns:a16="http://schemas.microsoft.com/office/drawing/2014/main" id="{BA5E6AF6-8284-B7E8-2FD7-33E8C2DEC8BF}"/>
              </a:ext>
            </a:extLst>
          </p:cNvPr>
          <p:cNvSpPr>
            <a:spLocks noChangeArrowheads="1"/>
          </p:cNvSpPr>
          <p:nvPr/>
        </p:nvSpPr>
        <p:spPr bwMode="auto">
          <a:xfrm>
            <a:off x="2881099" y="5975681"/>
            <a:ext cx="2008564"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x=  0     1      2     3      4</a:t>
            </a:r>
          </a:p>
        </p:txBody>
      </p:sp>
      <p:sp>
        <p:nvSpPr>
          <p:cNvPr id="15" name="Rectangle 35">
            <a:extLst>
              <a:ext uri="{FF2B5EF4-FFF2-40B4-BE49-F238E27FC236}">
                <a16:creationId xmlns:a16="http://schemas.microsoft.com/office/drawing/2014/main" id="{CA4D20AB-C6A4-F378-62C1-283D6811492B}"/>
              </a:ext>
            </a:extLst>
          </p:cNvPr>
          <p:cNvSpPr>
            <a:spLocks noChangeArrowheads="1"/>
          </p:cNvSpPr>
          <p:nvPr/>
        </p:nvSpPr>
        <p:spPr bwMode="auto">
          <a:xfrm>
            <a:off x="2616810" y="3969081"/>
            <a:ext cx="540514" cy="2069797"/>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y=5</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4</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3</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2</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1</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0</a:t>
            </a:r>
          </a:p>
        </p:txBody>
      </p:sp>
      <p:sp>
        <p:nvSpPr>
          <p:cNvPr id="16" name="Line 16">
            <a:extLst>
              <a:ext uri="{FF2B5EF4-FFF2-40B4-BE49-F238E27FC236}">
                <a16:creationId xmlns:a16="http://schemas.microsoft.com/office/drawing/2014/main" id="{0515EB9C-8899-7162-9E3C-DC555EB8CAE3}"/>
              </a:ext>
            </a:extLst>
          </p:cNvPr>
          <p:cNvSpPr>
            <a:spLocks noChangeShapeType="1"/>
          </p:cNvSpPr>
          <p:nvPr/>
        </p:nvSpPr>
        <p:spPr bwMode="auto">
          <a:xfrm>
            <a:off x="4033902" y="5481127"/>
            <a:ext cx="246531" cy="0"/>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7" name="Freeform 14">
            <a:extLst>
              <a:ext uri="{FF2B5EF4-FFF2-40B4-BE49-F238E27FC236}">
                <a16:creationId xmlns:a16="http://schemas.microsoft.com/office/drawing/2014/main" id="{A7417FE2-85CE-7930-35FD-4D7E7A919F62}"/>
              </a:ext>
            </a:extLst>
          </p:cNvPr>
          <p:cNvSpPr>
            <a:spLocks/>
          </p:cNvSpPr>
          <p:nvPr/>
        </p:nvSpPr>
        <p:spPr bwMode="auto">
          <a:xfrm>
            <a:off x="3543086" y="443898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8" name="Freeform 15">
            <a:extLst>
              <a:ext uri="{FF2B5EF4-FFF2-40B4-BE49-F238E27FC236}">
                <a16:creationId xmlns:a16="http://schemas.microsoft.com/office/drawing/2014/main" id="{D2CB304D-3CC0-FAA3-FEAA-2D5E9B258B2F}"/>
              </a:ext>
            </a:extLst>
          </p:cNvPr>
          <p:cNvSpPr>
            <a:spLocks/>
          </p:cNvSpPr>
          <p:nvPr/>
        </p:nvSpPr>
        <p:spPr bwMode="auto">
          <a:xfrm>
            <a:off x="4266986" y="5416881"/>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9" name="Line 16">
            <a:extLst>
              <a:ext uri="{FF2B5EF4-FFF2-40B4-BE49-F238E27FC236}">
                <a16:creationId xmlns:a16="http://schemas.microsoft.com/office/drawing/2014/main" id="{D678125E-F508-3084-FCCB-017AF9658ADB}"/>
              </a:ext>
            </a:extLst>
          </p:cNvPr>
          <p:cNvSpPr>
            <a:spLocks noChangeShapeType="1"/>
          </p:cNvSpPr>
          <p:nvPr/>
        </p:nvSpPr>
        <p:spPr bwMode="auto">
          <a:xfrm flipH="1">
            <a:off x="4033903" y="4527879"/>
            <a:ext cx="2989" cy="953248"/>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0" name="Line 16">
            <a:extLst>
              <a:ext uri="{FF2B5EF4-FFF2-40B4-BE49-F238E27FC236}">
                <a16:creationId xmlns:a16="http://schemas.microsoft.com/office/drawing/2014/main" id="{3D48D82F-3D00-F62E-015A-23BB60DD7150}"/>
              </a:ext>
            </a:extLst>
          </p:cNvPr>
          <p:cNvSpPr>
            <a:spLocks noChangeShapeType="1"/>
          </p:cNvSpPr>
          <p:nvPr/>
        </p:nvSpPr>
        <p:spPr bwMode="auto">
          <a:xfrm flipV="1">
            <a:off x="3738066" y="4509950"/>
            <a:ext cx="295837" cy="2988"/>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grpSp>
        <p:nvGrpSpPr>
          <p:cNvPr id="21" name="Group 20">
            <a:extLst>
              <a:ext uri="{FF2B5EF4-FFF2-40B4-BE49-F238E27FC236}">
                <a16:creationId xmlns:a16="http://schemas.microsoft.com/office/drawing/2014/main" id="{D78EEBFE-A086-EF1E-4371-E81C125466A5}"/>
              </a:ext>
            </a:extLst>
          </p:cNvPr>
          <p:cNvGrpSpPr/>
          <p:nvPr/>
        </p:nvGrpSpPr>
        <p:grpSpPr>
          <a:xfrm>
            <a:off x="6540307" y="3631409"/>
            <a:ext cx="2304226" cy="2676164"/>
            <a:chOff x="5136051" y="2161988"/>
            <a:chExt cx="2304226" cy="2676164"/>
          </a:xfrm>
        </p:grpSpPr>
        <p:sp>
          <p:nvSpPr>
            <p:cNvPr id="22" name="Rectangle 4">
              <a:extLst>
                <a:ext uri="{FF2B5EF4-FFF2-40B4-BE49-F238E27FC236}">
                  <a16:creationId xmlns:a16="http://schemas.microsoft.com/office/drawing/2014/main" id="{43FCBF0E-DE25-F7BA-C466-01A887756030}"/>
                </a:ext>
              </a:extLst>
            </p:cNvPr>
            <p:cNvSpPr>
              <a:spLocks noChangeArrowheads="1"/>
            </p:cNvSpPr>
            <p:nvPr/>
          </p:nvSpPr>
          <p:spPr bwMode="auto">
            <a:xfrm>
              <a:off x="5636877" y="2578113"/>
              <a:ext cx="1778000" cy="1905000"/>
            </a:xfrm>
            <a:prstGeom prst="rect">
              <a:avLst/>
            </a:prstGeom>
            <a:noFill/>
            <a:ln w="12700">
              <a:solidFill>
                <a:srgbClr val="CF0E30"/>
              </a:solidFill>
              <a:miter lim="800000"/>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3" name="Line 5">
              <a:extLst>
                <a:ext uri="{FF2B5EF4-FFF2-40B4-BE49-F238E27FC236}">
                  <a16:creationId xmlns:a16="http://schemas.microsoft.com/office/drawing/2014/main" id="{BB365E64-FB15-0F25-6D47-A684793369BB}"/>
                </a:ext>
              </a:extLst>
            </p:cNvPr>
            <p:cNvSpPr>
              <a:spLocks noChangeShapeType="1"/>
            </p:cNvSpPr>
            <p:nvPr/>
          </p:nvSpPr>
          <p:spPr bwMode="auto">
            <a:xfrm>
              <a:off x="66846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4" name="Line 6">
              <a:extLst>
                <a:ext uri="{FF2B5EF4-FFF2-40B4-BE49-F238E27FC236}">
                  <a16:creationId xmlns:a16="http://schemas.microsoft.com/office/drawing/2014/main" id="{7A75D7DD-C3B7-CE02-0D8B-BD4C4C28A47A}"/>
                </a:ext>
              </a:extLst>
            </p:cNvPr>
            <p:cNvSpPr>
              <a:spLocks noChangeShapeType="1"/>
            </p:cNvSpPr>
            <p:nvPr/>
          </p:nvSpPr>
          <p:spPr bwMode="auto">
            <a:xfrm>
              <a:off x="59607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5" name="Line 7">
              <a:extLst>
                <a:ext uri="{FF2B5EF4-FFF2-40B4-BE49-F238E27FC236}">
                  <a16:creationId xmlns:a16="http://schemas.microsoft.com/office/drawing/2014/main" id="{39F92251-44C3-CA01-918C-C8E24853B81D}"/>
                </a:ext>
              </a:extLst>
            </p:cNvPr>
            <p:cNvSpPr>
              <a:spLocks noChangeShapeType="1"/>
            </p:cNvSpPr>
            <p:nvPr/>
          </p:nvSpPr>
          <p:spPr bwMode="auto">
            <a:xfrm>
              <a:off x="63290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6" name="Line 8">
              <a:extLst>
                <a:ext uri="{FF2B5EF4-FFF2-40B4-BE49-F238E27FC236}">
                  <a16:creationId xmlns:a16="http://schemas.microsoft.com/office/drawing/2014/main" id="{670C4ECD-1486-E583-BB51-DF798690DDD2}"/>
                </a:ext>
              </a:extLst>
            </p:cNvPr>
            <p:cNvSpPr>
              <a:spLocks noChangeShapeType="1"/>
            </p:cNvSpPr>
            <p:nvPr/>
          </p:nvSpPr>
          <p:spPr bwMode="auto">
            <a:xfrm>
              <a:off x="7052927" y="2578113"/>
              <a:ext cx="0" cy="191770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7" name="Line 9">
              <a:extLst>
                <a:ext uri="{FF2B5EF4-FFF2-40B4-BE49-F238E27FC236}">
                  <a16:creationId xmlns:a16="http://schemas.microsoft.com/office/drawing/2014/main" id="{3247065A-971D-DDE6-849E-1D3F4D04978D}"/>
                </a:ext>
              </a:extLst>
            </p:cNvPr>
            <p:cNvSpPr>
              <a:spLocks noChangeShapeType="1"/>
            </p:cNvSpPr>
            <p:nvPr/>
          </p:nvSpPr>
          <p:spPr bwMode="auto">
            <a:xfrm flipH="1">
              <a:off x="5624177" y="28892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8" name="Line 10">
              <a:extLst>
                <a:ext uri="{FF2B5EF4-FFF2-40B4-BE49-F238E27FC236}">
                  <a16:creationId xmlns:a16="http://schemas.microsoft.com/office/drawing/2014/main" id="{1C73AEB2-D3F5-17A2-FEA7-2BB8812243E5}"/>
                </a:ext>
              </a:extLst>
            </p:cNvPr>
            <p:cNvSpPr>
              <a:spLocks noChangeShapeType="1"/>
            </p:cNvSpPr>
            <p:nvPr/>
          </p:nvSpPr>
          <p:spPr bwMode="auto">
            <a:xfrm flipH="1">
              <a:off x="5611477" y="32067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29" name="Line 11">
              <a:extLst>
                <a:ext uri="{FF2B5EF4-FFF2-40B4-BE49-F238E27FC236}">
                  <a16:creationId xmlns:a16="http://schemas.microsoft.com/office/drawing/2014/main" id="{80F5463C-5DC4-1FD1-F629-C1DD6D3469C2}"/>
                </a:ext>
              </a:extLst>
            </p:cNvPr>
            <p:cNvSpPr>
              <a:spLocks noChangeShapeType="1"/>
            </p:cNvSpPr>
            <p:nvPr/>
          </p:nvSpPr>
          <p:spPr bwMode="auto">
            <a:xfrm flipH="1">
              <a:off x="5611477" y="35369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0" name="Line 12">
              <a:extLst>
                <a:ext uri="{FF2B5EF4-FFF2-40B4-BE49-F238E27FC236}">
                  <a16:creationId xmlns:a16="http://schemas.microsoft.com/office/drawing/2014/main" id="{4CAFC20A-0948-AA0A-2DAA-F456C543D3EB}"/>
                </a:ext>
              </a:extLst>
            </p:cNvPr>
            <p:cNvSpPr>
              <a:spLocks noChangeShapeType="1"/>
            </p:cNvSpPr>
            <p:nvPr/>
          </p:nvSpPr>
          <p:spPr bwMode="auto">
            <a:xfrm flipH="1">
              <a:off x="5636877" y="38671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1" name="Line 13">
              <a:extLst>
                <a:ext uri="{FF2B5EF4-FFF2-40B4-BE49-F238E27FC236}">
                  <a16:creationId xmlns:a16="http://schemas.microsoft.com/office/drawing/2014/main" id="{6FBFDDA6-A86E-DAF7-5286-29B30FF376CB}"/>
                </a:ext>
              </a:extLst>
            </p:cNvPr>
            <p:cNvSpPr>
              <a:spLocks noChangeShapeType="1"/>
            </p:cNvSpPr>
            <p:nvPr/>
          </p:nvSpPr>
          <p:spPr bwMode="auto">
            <a:xfrm flipH="1">
              <a:off x="5649577" y="4184663"/>
              <a:ext cx="1790700" cy="0"/>
            </a:xfrm>
            <a:prstGeom prst="line">
              <a:avLst/>
            </a:prstGeom>
            <a:noFill/>
            <a:ln w="12700">
              <a:solidFill>
                <a:srgbClr val="CF0E30"/>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2" name="Freeform 14">
              <a:extLst>
                <a:ext uri="{FF2B5EF4-FFF2-40B4-BE49-F238E27FC236}">
                  <a16:creationId xmlns:a16="http://schemas.microsoft.com/office/drawing/2014/main" id="{77400F55-911F-6E57-229A-83E7710D8DDF}"/>
                </a:ext>
              </a:extLst>
            </p:cNvPr>
            <p:cNvSpPr>
              <a:spLocks/>
            </p:cNvSpPr>
            <p:nvPr/>
          </p:nvSpPr>
          <p:spPr bwMode="auto">
            <a:xfrm>
              <a:off x="6036927" y="29781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3" name="Freeform 15">
              <a:extLst>
                <a:ext uri="{FF2B5EF4-FFF2-40B4-BE49-F238E27FC236}">
                  <a16:creationId xmlns:a16="http://schemas.microsoft.com/office/drawing/2014/main" id="{57B1393F-C148-FB01-C8DD-4C6E421A6097}"/>
                </a:ext>
              </a:extLst>
            </p:cNvPr>
            <p:cNvSpPr>
              <a:spLocks/>
            </p:cNvSpPr>
            <p:nvPr/>
          </p:nvSpPr>
          <p:spPr bwMode="auto">
            <a:xfrm>
              <a:off x="6760827" y="39560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4" name="Freeform 18">
              <a:extLst>
                <a:ext uri="{FF2B5EF4-FFF2-40B4-BE49-F238E27FC236}">
                  <a16:creationId xmlns:a16="http://schemas.microsoft.com/office/drawing/2014/main" id="{61A7DBA8-A15F-76ED-82FF-417A46F34BD8}"/>
                </a:ext>
              </a:extLst>
            </p:cNvPr>
            <p:cNvSpPr>
              <a:spLocks/>
            </p:cNvSpPr>
            <p:nvPr/>
          </p:nvSpPr>
          <p:spPr bwMode="auto">
            <a:xfrm>
              <a:off x="6748127" y="32829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5" name="Freeform 19">
              <a:extLst>
                <a:ext uri="{FF2B5EF4-FFF2-40B4-BE49-F238E27FC236}">
                  <a16:creationId xmlns:a16="http://schemas.microsoft.com/office/drawing/2014/main" id="{5A76ABB7-2D57-6C96-48C0-8EAC0CFCE364}"/>
                </a:ext>
              </a:extLst>
            </p:cNvPr>
            <p:cNvSpPr>
              <a:spLocks/>
            </p:cNvSpPr>
            <p:nvPr/>
          </p:nvSpPr>
          <p:spPr bwMode="auto">
            <a:xfrm>
              <a:off x="7167227" y="2673363"/>
              <a:ext cx="204788" cy="141288"/>
            </a:xfrm>
            <a:custGeom>
              <a:avLst/>
              <a:gdLst/>
              <a:ahLst/>
              <a:cxnLst>
                <a:cxn ang="0">
                  <a:pos x="0" y="0"/>
                </a:cxn>
                <a:cxn ang="0">
                  <a:pos x="0" y="88"/>
                </a:cxn>
                <a:cxn ang="0">
                  <a:pos x="88" y="88"/>
                </a:cxn>
                <a:cxn ang="0">
                  <a:pos x="120" y="72"/>
                </a:cxn>
                <a:cxn ang="0">
                  <a:pos x="128" y="40"/>
                </a:cxn>
                <a:cxn ang="0">
                  <a:pos x="120" y="16"/>
                </a:cxn>
                <a:cxn ang="0">
                  <a:pos x="96" y="0"/>
                </a:cxn>
                <a:cxn ang="0">
                  <a:pos x="0" y="0"/>
                </a:cxn>
              </a:cxnLst>
              <a:rect l="0" t="0" r="r" b="b"/>
              <a:pathLst>
                <a:path w="129" h="89">
                  <a:moveTo>
                    <a:pt x="0" y="0"/>
                  </a:moveTo>
                  <a:lnTo>
                    <a:pt x="0" y="88"/>
                  </a:lnTo>
                  <a:lnTo>
                    <a:pt x="88" y="88"/>
                  </a:lnTo>
                  <a:lnTo>
                    <a:pt x="120" y="72"/>
                  </a:lnTo>
                  <a:lnTo>
                    <a:pt x="128" y="40"/>
                  </a:lnTo>
                  <a:lnTo>
                    <a:pt x="120" y="16"/>
                  </a:lnTo>
                  <a:lnTo>
                    <a:pt x="96" y="0"/>
                  </a:lnTo>
                  <a:lnTo>
                    <a:pt x="0" y="0"/>
                  </a:lnTo>
                </a:path>
              </a:pathLst>
            </a:custGeom>
            <a:solidFill>
              <a:srgbClr val="081D58"/>
            </a:solidFill>
            <a:ln w="12700" cap="rnd" cmpd="sng">
              <a:noFill/>
              <a:prstDash val="solid"/>
              <a:round/>
              <a:headEnd type="none" w="med" len="med"/>
              <a:tailEnd type="triangle" w="med" len="med"/>
            </a:ln>
            <a:effectLst/>
          </p:spPr>
          <p:txBody>
            <a:bodyP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6" name="Rectangle 20">
              <a:extLst>
                <a:ext uri="{FF2B5EF4-FFF2-40B4-BE49-F238E27FC236}">
                  <a16:creationId xmlns:a16="http://schemas.microsoft.com/office/drawing/2014/main" id="{510E8308-AC24-7480-E0C6-D0A175B8C8FD}"/>
                </a:ext>
              </a:extLst>
            </p:cNvPr>
            <p:cNvSpPr>
              <a:spLocks noChangeArrowheads="1"/>
            </p:cNvSpPr>
            <p:nvPr/>
          </p:nvSpPr>
          <p:spPr bwMode="auto">
            <a:xfrm>
              <a:off x="5400340" y="4502163"/>
              <a:ext cx="2008564" cy="335989"/>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u="none" strike="noStrike" kern="0" cap="none" spc="0" normalizeH="0" baseline="0" noProof="0" dirty="0">
                  <a:ln>
                    <a:noFill/>
                  </a:ln>
                  <a:solidFill>
                    <a:srgbClr val="000000"/>
                  </a:solidFill>
                  <a:effectLst/>
                  <a:uLnTx/>
                  <a:uFillTx/>
                  <a:latin typeface="+mj-lt"/>
                </a:rPr>
                <a:t>x=  0     1      2      3     4</a:t>
              </a:r>
            </a:p>
          </p:txBody>
        </p:sp>
        <p:sp>
          <p:nvSpPr>
            <p:cNvPr id="37" name="Rectangle 21">
              <a:extLst>
                <a:ext uri="{FF2B5EF4-FFF2-40B4-BE49-F238E27FC236}">
                  <a16:creationId xmlns:a16="http://schemas.microsoft.com/office/drawing/2014/main" id="{F984CA92-E51B-96E8-798A-2EBBAE5BE6EC}"/>
                </a:ext>
              </a:extLst>
            </p:cNvPr>
            <p:cNvSpPr>
              <a:spLocks noChangeArrowheads="1"/>
            </p:cNvSpPr>
            <p:nvPr/>
          </p:nvSpPr>
          <p:spPr bwMode="auto">
            <a:xfrm>
              <a:off x="5136051" y="2495563"/>
              <a:ext cx="540514" cy="2069797"/>
            </a:xfrm>
            <a:prstGeom prst="rect">
              <a:avLst/>
            </a:prstGeom>
            <a:noFill/>
            <a:ln w="12700">
              <a:noFill/>
              <a:miter lim="800000"/>
              <a:headEnd/>
              <a:tailEnd/>
            </a:ln>
            <a:effectLst/>
          </p:spPr>
          <p:txBody>
            <a:bodyPr wrap="none" lIns="90488" tIns="44450" rIns="90488" bIns="44450">
              <a:prstTxWarp prst="textNoShape">
                <a:avLst/>
              </a:prstTxWarp>
              <a:spAutoFit/>
            </a:bodyPr>
            <a:lstStyle/>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y=5</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4</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3</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2</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1</a:t>
              </a:r>
            </a:p>
            <a:p>
              <a:pPr marL="0" marR="0" lvl="0" indent="0" algn="r" defTabSz="914400" eaLnBrk="1" fontAlgn="auto" latinLnBrk="0" hangingPunct="1">
                <a:lnSpc>
                  <a:spcPct val="135000"/>
                </a:lnSpc>
                <a:spcBef>
                  <a:spcPts val="0"/>
                </a:spcBef>
                <a:spcAft>
                  <a:spcPts val="0"/>
                </a:spcAft>
                <a:buClrTx/>
                <a:buSzTx/>
                <a:buFontTx/>
                <a:buNone/>
                <a:tabLst/>
                <a:defRPr/>
              </a:pPr>
              <a:r>
                <a:rPr kumimoji="0" lang="en-US" sz="1600" u="none" strike="noStrike" kern="0" cap="none" spc="0" normalizeH="0" baseline="0" noProof="0">
                  <a:ln>
                    <a:noFill/>
                  </a:ln>
                  <a:solidFill>
                    <a:srgbClr val="000000"/>
                  </a:solidFill>
                  <a:effectLst/>
                  <a:uLnTx/>
                  <a:uFillTx/>
                  <a:latin typeface="+mj-lt"/>
                </a:rPr>
                <a:t>0</a:t>
              </a:r>
            </a:p>
          </p:txBody>
        </p:sp>
        <p:sp>
          <p:nvSpPr>
            <p:cNvPr id="38" name="Line 16">
              <a:extLst>
                <a:ext uri="{FF2B5EF4-FFF2-40B4-BE49-F238E27FC236}">
                  <a16:creationId xmlns:a16="http://schemas.microsoft.com/office/drawing/2014/main" id="{1F1093E4-0400-4CCF-092C-5A91A0E631A1}"/>
                </a:ext>
              </a:extLst>
            </p:cNvPr>
            <p:cNvSpPr>
              <a:spLocks noChangeShapeType="1"/>
            </p:cNvSpPr>
            <p:nvPr/>
          </p:nvSpPr>
          <p:spPr bwMode="auto">
            <a:xfrm flipV="1">
              <a:off x="6235701" y="3040531"/>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39" name="Line 16">
              <a:extLst>
                <a:ext uri="{FF2B5EF4-FFF2-40B4-BE49-F238E27FC236}">
                  <a16:creationId xmlns:a16="http://schemas.microsoft.com/office/drawing/2014/main" id="{9B7B6530-954B-7D92-EB1A-26887F0EEE5D}"/>
                </a:ext>
              </a:extLst>
            </p:cNvPr>
            <p:cNvSpPr>
              <a:spLocks noChangeShapeType="1"/>
            </p:cNvSpPr>
            <p:nvPr/>
          </p:nvSpPr>
          <p:spPr bwMode="auto">
            <a:xfrm flipV="1">
              <a:off x="6477001" y="2744695"/>
              <a:ext cx="690282" cy="4481"/>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0" name="Line 16">
              <a:extLst>
                <a:ext uri="{FF2B5EF4-FFF2-40B4-BE49-F238E27FC236}">
                  <a16:creationId xmlns:a16="http://schemas.microsoft.com/office/drawing/2014/main" id="{9D65C5A6-100A-0ECA-4FF8-AC14C2055729}"/>
                </a:ext>
              </a:extLst>
            </p:cNvPr>
            <p:cNvSpPr>
              <a:spLocks noChangeShapeType="1"/>
            </p:cNvSpPr>
            <p:nvPr/>
          </p:nvSpPr>
          <p:spPr bwMode="auto">
            <a:xfrm flipH="1">
              <a:off x="6514353" y="2734236"/>
              <a:ext cx="0" cy="1307352"/>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1" name="Line 16">
              <a:extLst>
                <a:ext uri="{FF2B5EF4-FFF2-40B4-BE49-F238E27FC236}">
                  <a16:creationId xmlns:a16="http://schemas.microsoft.com/office/drawing/2014/main" id="{2EFE8D79-E725-2E37-DC63-D94B1F47F740}"/>
                </a:ext>
              </a:extLst>
            </p:cNvPr>
            <p:cNvSpPr>
              <a:spLocks noChangeShapeType="1"/>
            </p:cNvSpPr>
            <p:nvPr/>
          </p:nvSpPr>
          <p:spPr bwMode="auto">
            <a:xfrm flipV="1">
              <a:off x="6485219" y="3349813"/>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2" name="Line 16">
              <a:extLst>
                <a:ext uri="{FF2B5EF4-FFF2-40B4-BE49-F238E27FC236}">
                  <a16:creationId xmlns:a16="http://schemas.microsoft.com/office/drawing/2014/main" id="{3C2F41E3-CC38-46BE-EB42-F3007C9FC21E}"/>
                </a:ext>
              </a:extLst>
            </p:cNvPr>
            <p:cNvSpPr>
              <a:spLocks noChangeShapeType="1"/>
            </p:cNvSpPr>
            <p:nvPr/>
          </p:nvSpPr>
          <p:spPr bwMode="auto">
            <a:xfrm flipV="1">
              <a:off x="6495677" y="4025154"/>
              <a:ext cx="271181" cy="1494"/>
            </a:xfrm>
            <a:prstGeom prst="line">
              <a:avLst/>
            </a:prstGeom>
            <a:noFill/>
            <a:ln w="50800">
              <a:solidFill>
                <a:srgbClr val="3366FF"/>
              </a:solidFill>
              <a:round/>
              <a:headEnd/>
              <a:tailEnd/>
            </a:ln>
            <a:effectLst/>
          </p:spPr>
          <p:txBody>
            <a:bodyPr wrap="none" anchor="ctr">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43" name="TextBox 42">
              <a:extLst>
                <a:ext uri="{FF2B5EF4-FFF2-40B4-BE49-F238E27FC236}">
                  <a16:creationId xmlns:a16="http://schemas.microsoft.com/office/drawing/2014/main" id="{CFED1327-4229-6415-F420-BFAB70539F49}"/>
                </a:ext>
              </a:extLst>
            </p:cNvPr>
            <p:cNvSpPr txBox="1"/>
            <p:nvPr/>
          </p:nvSpPr>
          <p:spPr>
            <a:xfrm>
              <a:off x="5576046" y="2161988"/>
              <a:ext cx="1817400" cy="369332"/>
            </a:xfrm>
            <a:prstGeom prst="rect">
              <a:avLst/>
            </a:prstGeom>
            <a:noFill/>
          </p:spPr>
          <p:txBody>
            <a:bodyPr wrap="none" rtlCol="0">
              <a:spAutoFit/>
            </a:bodyPr>
            <a:lstStyle/>
            <a:p>
              <a:r>
                <a:rPr lang="en-US" sz="1800" b="1" dirty="0">
                  <a:latin typeface="+mj-lt"/>
                </a:rPr>
                <a:t>A “</a:t>
              </a:r>
              <a:r>
                <a:rPr lang="en-US" sz="1800" b="1" dirty="0">
                  <a:solidFill>
                    <a:srgbClr val="800000"/>
                  </a:solidFill>
                  <a:latin typeface="+mj-lt"/>
                </a:rPr>
                <a:t>4-point</a:t>
              </a:r>
              <a:r>
                <a:rPr lang="en-US" sz="1800" b="1" dirty="0">
                  <a:latin typeface="+mj-lt"/>
                </a:rPr>
                <a:t> net”</a:t>
              </a:r>
            </a:p>
          </p:txBody>
        </p:sp>
      </p:grpSp>
      <p:sp>
        <p:nvSpPr>
          <p:cNvPr id="44" name="Rectangular Callout 43">
            <a:extLst>
              <a:ext uri="{FF2B5EF4-FFF2-40B4-BE49-F238E27FC236}">
                <a16:creationId xmlns:a16="http://schemas.microsoft.com/office/drawing/2014/main" id="{1566DC61-0C72-056C-B62F-F7F6E27778D3}"/>
              </a:ext>
            </a:extLst>
          </p:cNvPr>
          <p:cNvSpPr/>
          <p:nvPr/>
        </p:nvSpPr>
        <p:spPr bwMode="auto">
          <a:xfrm>
            <a:off x="1591022" y="4674305"/>
            <a:ext cx="1292410" cy="948764"/>
          </a:xfrm>
          <a:prstGeom prst="wedgeRectCallout">
            <a:avLst>
              <a:gd name="adj1" fmla="val 109614"/>
              <a:gd name="adj2" fmla="val -48871"/>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r>
              <a:rPr lang="en-US" sz="1800" b="1" dirty="0">
                <a:solidFill>
                  <a:prstClr val="black"/>
                </a:solidFill>
                <a:latin typeface="Trade Gothic LT Std Cn"/>
              </a:rPr>
              <a:t>∆X</a:t>
            </a:r>
            <a:r>
              <a:rPr lang="en-US" sz="1800" dirty="0">
                <a:solidFill>
                  <a:prstClr val="black"/>
                </a:solidFill>
                <a:latin typeface="Trade Gothic LT Std Cn"/>
              </a:rPr>
              <a:t>=3-1=2;  </a:t>
            </a:r>
            <a:r>
              <a:rPr lang="en-US" sz="1800" b="1" dirty="0">
                <a:solidFill>
                  <a:prstClr val="black"/>
                </a:solidFill>
                <a:latin typeface="Trade Gothic LT Std Cn"/>
              </a:rPr>
              <a:t>∆Y</a:t>
            </a:r>
            <a:r>
              <a:rPr lang="en-US" sz="1800" dirty="0">
                <a:solidFill>
                  <a:prstClr val="black"/>
                </a:solidFill>
                <a:latin typeface="Trade Gothic LT Std Cn"/>
              </a:rPr>
              <a:t>=4-1=3.  </a:t>
            </a:r>
            <a:r>
              <a:rPr lang="en-US" sz="1800" b="1" dirty="0">
                <a:solidFill>
                  <a:prstClr val="black"/>
                </a:solidFill>
                <a:latin typeface="Trade Gothic LT Std Cn"/>
              </a:rPr>
              <a:t>HPWL</a:t>
            </a:r>
            <a:r>
              <a:rPr lang="en-US" sz="1800" dirty="0">
                <a:solidFill>
                  <a:prstClr val="black"/>
                </a:solidFill>
                <a:latin typeface="Trade Gothic LT Std Cn"/>
              </a:rPr>
              <a:t>=5</a:t>
            </a:r>
          </a:p>
        </p:txBody>
      </p:sp>
      <p:sp>
        <p:nvSpPr>
          <p:cNvPr id="45" name="Rectangle 44">
            <a:extLst>
              <a:ext uri="{FF2B5EF4-FFF2-40B4-BE49-F238E27FC236}">
                <a16:creationId xmlns:a16="http://schemas.microsoft.com/office/drawing/2014/main" id="{F6B01126-6936-20A0-D619-FBB1F8AEF68E}"/>
              </a:ext>
            </a:extLst>
          </p:cNvPr>
          <p:cNvSpPr/>
          <p:nvPr/>
        </p:nvSpPr>
        <p:spPr bwMode="auto">
          <a:xfrm>
            <a:off x="3615550" y="4465127"/>
            <a:ext cx="754530" cy="1053353"/>
          </a:xfrm>
          <a:prstGeom prst="rect">
            <a:avLst/>
          </a:prstGeom>
          <a:solidFill>
            <a:srgbClr val="CCFFCC">
              <a:alpha val="36000"/>
            </a:srgbClr>
          </a:solidFill>
          <a:ln w="381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sp>
        <p:nvSpPr>
          <p:cNvPr id="46" name="Rectangular Callout 45">
            <a:extLst>
              <a:ext uri="{FF2B5EF4-FFF2-40B4-BE49-F238E27FC236}">
                <a16:creationId xmlns:a16="http://schemas.microsoft.com/office/drawing/2014/main" id="{AF8A037B-DFBF-5B0F-F175-59DBA7930DF6}"/>
              </a:ext>
            </a:extLst>
          </p:cNvPr>
          <p:cNvSpPr/>
          <p:nvPr/>
        </p:nvSpPr>
        <p:spPr bwMode="auto">
          <a:xfrm>
            <a:off x="5329304" y="4781882"/>
            <a:ext cx="1292410" cy="948764"/>
          </a:xfrm>
          <a:prstGeom prst="wedgeRectCallout">
            <a:avLst>
              <a:gd name="adj1" fmla="val 146030"/>
              <a:gd name="adj2" fmla="val -49658"/>
            </a:avLst>
          </a:prstGeom>
          <a:solidFill>
            <a:srgbClr val="FCFEB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r>
              <a:rPr lang="en-US" sz="1800" b="1" dirty="0">
                <a:solidFill>
                  <a:prstClr val="black"/>
                </a:solidFill>
                <a:latin typeface="Trade Gothic LT Std Cn"/>
              </a:rPr>
              <a:t>∆X</a:t>
            </a:r>
            <a:r>
              <a:rPr lang="en-US" sz="1800" dirty="0">
                <a:solidFill>
                  <a:prstClr val="black"/>
                </a:solidFill>
                <a:latin typeface="Trade Gothic LT Std Cn"/>
              </a:rPr>
              <a:t>=4-1=3;  </a:t>
            </a:r>
            <a:r>
              <a:rPr lang="en-US" sz="1800" b="1" dirty="0">
                <a:solidFill>
                  <a:prstClr val="black"/>
                </a:solidFill>
                <a:latin typeface="Trade Gothic LT Std Cn"/>
              </a:rPr>
              <a:t>∆Y</a:t>
            </a:r>
            <a:r>
              <a:rPr lang="en-US" sz="1800" dirty="0">
                <a:solidFill>
                  <a:prstClr val="black"/>
                </a:solidFill>
                <a:latin typeface="Trade Gothic LT Std Cn"/>
              </a:rPr>
              <a:t>=5-1=4.  </a:t>
            </a:r>
            <a:r>
              <a:rPr lang="en-US" sz="1800" b="1" dirty="0">
                <a:solidFill>
                  <a:prstClr val="black"/>
                </a:solidFill>
                <a:latin typeface="Trade Gothic LT Std Cn"/>
              </a:rPr>
              <a:t>HPWL</a:t>
            </a:r>
            <a:r>
              <a:rPr lang="en-US" sz="1800" dirty="0">
                <a:solidFill>
                  <a:prstClr val="black"/>
                </a:solidFill>
                <a:latin typeface="Trade Gothic LT Std Cn"/>
              </a:rPr>
              <a:t>=7</a:t>
            </a:r>
          </a:p>
        </p:txBody>
      </p:sp>
      <p:sp>
        <p:nvSpPr>
          <p:cNvPr id="47" name="Rectangle 46">
            <a:extLst>
              <a:ext uri="{FF2B5EF4-FFF2-40B4-BE49-F238E27FC236}">
                <a16:creationId xmlns:a16="http://schemas.microsoft.com/office/drawing/2014/main" id="{C230B51F-160A-6DA1-5176-747488ED26B0}"/>
              </a:ext>
            </a:extLst>
          </p:cNvPr>
          <p:cNvSpPr/>
          <p:nvPr/>
        </p:nvSpPr>
        <p:spPr bwMode="auto">
          <a:xfrm>
            <a:off x="7533126" y="4206644"/>
            <a:ext cx="1154954" cy="1304365"/>
          </a:xfrm>
          <a:prstGeom prst="rect">
            <a:avLst/>
          </a:prstGeom>
          <a:solidFill>
            <a:srgbClr val="CCFFCC">
              <a:alpha val="36000"/>
            </a:srgbClr>
          </a:solidFill>
          <a:ln w="381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65" charset="0"/>
            </a:endParaRPr>
          </a:p>
        </p:txBody>
      </p:sp>
      <p:sp>
        <p:nvSpPr>
          <p:cNvPr id="48" name="TextBox 47">
            <a:extLst>
              <a:ext uri="{FF2B5EF4-FFF2-40B4-BE49-F238E27FC236}">
                <a16:creationId xmlns:a16="http://schemas.microsoft.com/office/drawing/2014/main" id="{B8697567-72E5-4223-3E8F-082BD095CE60}"/>
              </a:ext>
            </a:extLst>
          </p:cNvPr>
          <p:cNvSpPr txBox="1"/>
          <p:nvPr/>
        </p:nvSpPr>
        <p:spPr>
          <a:xfrm>
            <a:off x="3129961" y="3643362"/>
            <a:ext cx="1817400" cy="369332"/>
          </a:xfrm>
          <a:prstGeom prst="rect">
            <a:avLst/>
          </a:prstGeom>
          <a:noFill/>
        </p:spPr>
        <p:txBody>
          <a:bodyPr wrap="none" rtlCol="0">
            <a:spAutoFit/>
          </a:bodyPr>
          <a:lstStyle/>
          <a:p>
            <a:r>
              <a:rPr lang="en-US" sz="1800" b="1" dirty="0">
                <a:latin typeface="+mj-lt"/>
              </a:rPr>
              <a:t>A “</a:t>
            </a:r>
            <a:r>
              <a:rPr lang="en-US" sz="1800" b="1" dirty="0">
                <a:solidFill>
                  <a:srgbClr val="800000"/>
                </a:solidFill>
                <a:latin typeface="+mj-lt"/>
              </a:rPr>
              <a:t>2-point</a:t>
            </a:r>
            <a:r>
              <a:rPr lang="en-US" sz="1800" b="1" dirty="0">
                <a:latin typeface="+mj-lt"/>
              </a:rPr>
              <a:t> net”</a:t>
            </a:r>
          </a:p>
        </p:txBody>
      </p:sp>
    </p:spTree>
    <p:extLst>
      <p:ext uri="{BB962C8B-B14F-4D97-AF65-F5344CB8AC3E}">
        <p14:creationId xmlns:p14="http://schemas.microsoft.com/office/powerpoint/2010/main" val="3499680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A24C-2BB4-D7F0-A059-85EC2DFB45E9}"/>
              </a:ext>
            </a:extLst>
          </p:cNvPr>
          <p:cNvSpPr>
            <a:spLocks noGrp="1"/>
          </p:cNvSpPr>
          <p:nvPr>
            <p:ph type="title"/>
          </p:nvPr>
        </p:nvSpPr>
        <p:spPr/>
        <p:txBody>
          <a:bodyPr>
            <a:normAutofit/>
          </a:bodyPr>
          <a:lstStyle/>
          <a:p>
            <a:r>
              <a:rPr lang="en-US" dirty="0"/>
              <a:t>Recap: Wirelength Estimation (cont’d)</a:t>
            </a:r>
          </a:p>
        </p:txBody>
      </p:sp>
      <p:sp>
        <p:nvSpPr>
          <p:cNvPr id="3" name="Content Placeholder 2">
            <a:extLst>
              <a:ext uri="{FF2B5EF4-FFF2-40B4-BE49-F238E27FC236}">
                <a16:creationId xmlns:a16="http://schemas.microsoft.com/office/drawing/2014/main" id="{7414AC74-2FC9-7289-F85F-F54E85B4FD76}"/>
              </a:ext>
            </a:extLst>
          </p:cNvPr>
          <p:cNvSpPr>
            <a:spLocks noGrp="1"/>
          </p:cNvSpPr>
          <p:nvPr>
            <p:ph idx="1"/>
          </p:nvPr>
        </p:nvSpPr>
        <p:spPr/>
        <p:txBody>
          <a:bodyPr>
            <a:normAutofit fontScale="92500"/>
          </a:bodyPr>
          <a:lstStyle/>
          <a:p>
            <a:r>
              <a:rPr lang="en-US" b="1" dirty="0"/>
              <a:t>Easy to calculate, even for a multi-point net:</a:t>
            </a:r>
          </a:p>
          <a:p>
            <a:endParaRPr lang="en-US" dirty="0"/>
          </a:p>
          <a:p>
            <a:pPr marL="0" indent="0">
              <a:buNone/>
            </a:pPr>
            <a:r>
              <a:rPr lang="en-US" dirty="0">
                <a:solidFill>
                  <a:srgbClr val="0432FF"/>
                </a:solidFill>
              </a:rPr>
              <a:t>    [max{X coordinates of all gates) – min{X coordinates of all gates}]</a:t>
            </a:r>
            <a:br>
              <a:rPr lang="en-US" dirty="0">
                <a:solidFill>
                  <a:srgbClr val="0432FF"/>
                </a:solidFill>
              </a:rPr>
            </a:br>
            <a:r>
              <a:rPr lang="en-US" dirty="0">
                <a:solidFill>
                  <a:srgbClr val="0432FF"/>
                </a:solidFill>
              </a:rPr>
              <a:t> + [max{Y coordinates of all gates) – min{Y coordinates of all gates}]</a:t>
            </a:r>
          </a:p>
          <a:p>
            <a:pPr lvl="1"/>
            <a:endParaRPr lang="en-US" dirty="0"/>
          </a:p>
          <a:p>
            <a:r>
              <a:rPr lang="en-US" b="1" dirty="0"/>
              <a:t>Always a </a:t>
            </a:r>
            <a:r>
              <a:rPr lang="en-US" b="1" dirty="0">
                <a:solidFill>
                  <a:srgbClr val="FF0000"/>
                </a:solidFill>
              </a:rPr>
              <a:t>lower bound </a:t>
            </a:r>
            <a:r>
              <a:rPr lang="en-US" b="1" dirty="0"/>
              <a:t>on the real wire length</a:t>
            </a:r>
          </a:p>
          <a:p>
            <a:pPr lvl="1"/>
            <a:r>
              <a:rPr lang="en-US" dirty="0"/>
              <a:t>No matter how complex the final routed wire path is…</a:t>
            </a:r>
          </a:p>
          <a:p>
            <a:pPr lvl="1"/>
            <a:r>
              <a:rPr lang="en-US" dirty="0"/>
              <a:t>…you need at least this much wire to connect everything</a:t>
            </a:r>
          </a:p>
          <a:p>
            <a:pPr lvl="1"/>
            <a:r>
              <a:rPr lang="en-US" dirty="0"/>
              <a:t>Aside:  all wiring on big chips (and most boards) is strictly horizontal &amp; vertical – no “arbitrary angles” for manufacturing reasons which is another reason HPWL is good</a:t>
            </a:r>
          </a:p>
          <a:p>
            <a:endParaRPr lang="en-US" dirty="0"/>
          </a:p>
        </p:txBody>
      </p:sp>
    </p:spTree>
    <p:extLst>
      <p:ext uri="{BB962C8B-B14F-4D97-AF65-F5344CB8AC3E}">
        <p14:creationId xmlns:p14="http://schemas.microsoft.com/office/powerpoint/2010/main" val="152458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678FD-05A6-4E6C-8D2E-2123C3A3298C}"/>
              </a:ext>
            </a:extLst>
          </p:cNvPr>
          <p:cNvSpPr>
            <a:spLocks noGrp="1"/>
          </p:cNvSpPr>
          <p:nvPr>
            <p:ph type="title"/>
          </p:nvPr>
        </p:nvSpPr>
        <p:spPr/>
        <p:txBody>
          <a:bodyPr/>
          <a:lstStyle/>
          <a:p>
            <a:r>
              <a:rPr lang="en-US" dirty="0"/>
              <a:t>Recap: Placement Algorithm</a:t>
            </a:r>
          </a:p>
        </p:txBody>
      </p:sp>
      <p:grpSp>
        <p:nvGrpSpPr>
          <p:cNvPr id="6" name="Group 5">
            <a:extLst>
              <a:ext uri="{FF2B5EF4-FFF2-40B4-BE49-F238E27FC236}">
                <a16:creationId xmlns:a16="http://schemas.microsoft.com/office/drawing/2014/main" id="{E57FD324-ED93-0B0D-B042-B9E9AEBCB673}"/>
              </a:ext>
            </a:extLst>
          </p:cNvPr>
          <p:cNvGrpSpPr/>
          <p:nvPr/>
        </p:nvGrpSpPr>
        <p:grpSpPr>
          <a:xfrm>
            <a:off x="838200" y="1466849"/>
            <a:ext cx="5761313" cy="4710112"/>
            <a:chOff x="5768261" y="1466849"/>
            <a:chExt cx="4624145" cy="3780430"/>
          </a:xfrm>
        </p:grpSpPr>
        <p:pic>
          <p:nvPicPr>
            <p:cNvPr id="4" name="Picture 3" descr="image copy.png">
              <a:extLst>
                <a:ext uri="{FF2B5EF4-FFF2-40B4-BE49-F238E27FC236}">
                  <a16:creationId xmlns:a16="http://schemas.microsoft.com/office/drawing/2014/main" id="{3764C4BE-5ADD-0711-FEAA-B309E70E5A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8261" y="1466849"/>
              <a:ext cx="4624145" cy="3442144"/>
            </a:xfrm>
            <a:prstGeom prst="rect">
              <a:avLst/>
            </a:prstGeom>
          </p:spPr>
        </p:pic>
        <p:sp>
          <p:nvSpPr>
            <p:cNvPr id="5" name="TextBox 4">
              <a:extLst>
                <a:ext uri="{FF2B5EF4-FFF2-40B4-BE49-F238E27FC236}">
                  <a16:creationId xmlns:a16="http://schemas.microsoft.com/office/drawing/2014/main" id="{31FD2635-05CE-136A-67F4-385168F2090A}"/>
                </a:ext>
              </a:extLst>
            </p:cNvPr>
            <p:cNvSpPr txBox="1"/>
            <p:nvPr/>
          </p:nvSpPr>
          <p:spPr>
            <a:xfrm>
              <a:off x="6939937" y="4926143"/>
              <a:ext cx="2294012" cy="321136"/>
            </a:xfrm>
            <a:prstGeom prst="rect">
              <a:avLst/>
            </a:prstGeom>
            <a:solidFill>
              <a:schemeClr val="bg1"/>
            </a:solidFill>
          </p:spPr>
          <p:txBody>
            <a:bodyPr wrap="none" lIns="0" rIns="0" rtlCol="0">
              <a:spAutoFit/>
            </a:bodyPr>
            <a:lstStyle/>
            <a:p>
              <a:pPr algn="r"/>
              <a:r>
                <a:rPr lang="en-US" sz="2000" b="1" dirty="0">
                  <a:solidFill>
                    <a:srgbClr val="0B4B8E"/>
                  </a:solidFill>
                  <a:latin typeface="Arial" panose="020B0604020202020204" pitchFamily="34" charset="0"/>
                  <a:cs typeface="Arial" panose="020B0604020202020204" pitchFamily="34" charset="0"/>
                </a:rPr>
                <a:t># random gate swaps</a:t>
              </a:r>
              <a:r>
                <a:rPr lang="en-US" sz="2000" b="1" dirty="0">
                  <a:solidFill>
                    <a:srgbClr val="0B4B8E"/>
                  </a:solidFill>
                  <a:latin typeface="Arial" panose="020B0604020202020204" pitchFamily="34" charset="0"/>
                  <a:cs typeface="Arial" panose="020B0604020202020204" pitchFamily="34" charset="0"/>
                  <a:sym typeface="Wingdings"/>
                </a:rPr>
                <a:t></a:t>
              </a:r>
              <a:endParaRPr lang="en-US" sz="2000" b="1" dirty="0">
                <a:solidFill>
                  <a:srgbClr val="0B4B8E"/>
                </a:solidFill>
                <a:latin typeface="Arial" panose="020B0604020202020204" pitchFamily="34" charset="0"/>
                <a:cs typeface="Arial" panose="020B0604020202020204" pitchFamily="34" charset="0"/>
              </a:endParaRPr>
            </a:p>
          </p:txBody>
        </p:sp>
      </p:grpSp>
      <p:sp>
        <p:nvSpPr>
          <p:cNvPr id="7" name="TextBox 6">
            <a:extLst>
              <a:ext uri="{FF2B5EF4-FFF2-40B4-BE49-F238E27FC236}">
                <a16:creationId xmlns:a16="http://schemas.microsoft.com/office/drawing/2014/main" id="{1EE03FCD-504A-1BD2-604C-1AEC3BAD4C7D}"/>
              </a:ext>
            </a:extLst>
          </p:cNvPr>
          <p:cNvSpPr txBox="1"/>
          <p:nvPr/>
        </p:nvSpPr>
        <p:spPr>
          <a:xfrm>
            <a:off x="2533598" y="3166139"/>
            <a:ext cx="2497671" cy="400110"/>
          </a:xfrm>
          <a:prstGeom prst="rect">
            <a:avLst/>
          </a:prstGeom>
          <a:solidFill>
            <a:schemeClr val="bg1"/>
          </a:solidFill>
        </p:spPr>
        <p:txBody>
          <a:bodyPr wrap="none" lIns="0" rIns="0" rtlCol="0">
            <a:spAutoFit/>
          </a:bodyPr>
          <a:lstStyle/>
          <a:p>
            <a:pPr algn="r"/>
            <a:r>
              <a:rPr lang="en-US" sz="2000" b="1" dirty="0">
                <a:solidFill>
                  <a:srgbClr val="0B4B8E"/>
                </a:solidFill>
                <a:latin typeface="Arial" panose="020B0604020202020204" pitchFamily="34" charset="0"/>
                <a:cs typeface="Arial" panose="020B0604020202020204" pitchFamily="34" charset="0"/>
              </a:rPr>
              <a:t>L = ∑</a:t>
            </a:r>
            <a:r>
              <a:rPr lang="en-US" sz="2000" b="1" baseline="-25000" dirty="0">
                <a:solidFill>
                  <a:srgbClr val="0B4B8E"/>
                </a:solidFill>
                <a:latin typeface="Arial" panose="020B0604020202020204" pitchFamily="34" charset="0"/>
                <a:cs typeface="Arial" panose="020B0604020202020204" pitchFamily="34" charset="0"/>
              </a:rPr>
              <a:t>nets Ni </a:t>
            </a:r>
            <a:r>
              <a:rPr lang="en-US" sz="2000" b="1" dirty="0">
                <a:solidFill>
                  <a:srgbClr val="0B4B8E"/>
                </a:solidFill>
                <a:latin typeface="Arial" panose="020B0604020202020204" pitchFamily="34" charset="0"/>
                <a:cs typeface="Arial" panose="020B0604020202020204" pitchFamily="34" charset="0"/>
              </a:rPr>
              <a:t>HPWL(Ni) </a:t>
            </a:r>
          </a:p>
        </p:txBody>
      </p:sp>
      <p:cxnSp>
        <p:nvCxnSpPr>
          <p:cNvPr id="8" name="Straight Arrow Connector 7">
            <a:extLst>
              <a:ext uri="{FF2B5EF4-FFF2-40B4-BE49-F238E27FC236}">
                <a16:creationId xmlns:a16="http://schemas.microsoft.com/office/drawing/2014/main" id="{115A2518-B5F3-CD74-E305-1D3C0C67A9A8}"/>
              </a:ext>
            </a:extLst>
          </p:cNvPr>
          <p:cNvCxnSpPr/>
          <p:nvPr/>
        </p:nvCxnSpPr>
        <p:spPr bwMode="auto">
          <a:xfrm flipH="1">
            <a:off x="2298014" y="3549440"/>
            <a:ext cx="651439" cy="651472"/>
          </a:xfrm>
          <a:prstGeom prst="straightConnector1">
            <a:avLst/>
          </a:prstGeom>
          <a:solidFill>
            <a:schemeClr val="accent1"/>
          </a:solidFill>
          <a:ln w="38100" cap="flat" cmpd="sng" algn="ctr">
            <a:solidFill>
              <a:srgbClr val="3366FF"/>
            </a:solidFill>
            <a:prstDash val="solid"/>
            <a:round/>
            <a:headEnd type="none" w="med" len="med"/>
            <a:tailEnd type="triangle"/>
          </a:ln>
          <a:effectLst/>
        </p:spPr>
      </p:cxnSp>
      <p:grpSp>
        <p:nvGrpSpPr>
          <p:cNvPr id="11" name="Group 10">
            <a:extLst>
              <a:ext uri="{FF2B5EF4-FFF2-40B4-BE49-F238E27FC236}">
                <a16:creationId xmlns:a16="http://schemas.microsoft.com/office/drawing/2014/main" id="{BFB2D203-654F-3882-1E73-AEE3744CD36C}"/>
              </a:ext>
            </a:extLst>
          </p:cNvPr>
          <p:cNvGrpSpPr/>
          <p:nvPr/>
        </p:nvGrpSpPr>
        <p:grpSpPr>
          <a:xfrm>
            <a:off x="6618330" y="1421210"/>
            <a:ext cx="4841143" cy="4790386"/>
            <a:chOff x="5091846" y="1210818"/>
            <a:chExt cx="3587428" cy="3549816"/>
          </a:xfrm>
        </p:grpSpPr>
        <p:pic>
          <p:nvPicPr>
            <p:cNvPr id="12" name="Picture 11" descr="760place.big.dat-1234567-800-0.90-100-0.98.png">
              <a:extLst>
                <a:ext uri="{FF2B5EF4-FFF2-40B4-BE49-F238E27FC236}">
                  <a16:creationId xmlns:a16="http://schemas.microsoft.com/office/drawing/2014/main" id="{0D59928B-6CDF-89C5-5FE4-2DB9FF292F64}"/>
                </a:ext>
              </a:extLst>
            </p:cNvPr>
            <p:cNvPicPr>
              <a:picLocks noChangeAspect="1"/>
            </p:cNvPicPr>
            <p:nvPr/>
          </p:nvPicPr>
          <p:blipFill rotWithShape="1">
            <a:blip r:embed="rId4">
              <a:extLst>
                <a:ext uri="{28A0092B-C50C-407E-A947-70E740481C1C}">
                  <a14:useLocalDpi xmlns:a14="http://schemas.microsoft.com/office/drawing/2010/main" val="0"/>
                </a:ext>
              </a:extLst>
            </a:blip>
            <a:srcRect l="16829" t="5119" r="15990" b="4021"/>
            <a:stretch/>
          </p:blipFill>
          <p:spPr>
            <a:xfrm>
              <a:off x="5454979" y="1210818"/>
              <a:ext cx="3224295" cy="3270518"/>
            </a:xfrm>
            <a:prstGeom prst="rect">
              <a:avLst/>
            </a:prstGeom>
          </p:spPr>
        </p:pic>
        <p:sp>
          <p:nvSpPr>
            <p:cNvPr id="13" name="TextBox 12">
              <a:extLst>
                <a:ext uri="{FF2B5EF4-FFF2-40B4-BE49-F238E27FC236}">
                  <a16:creationId xmlns:a16="http://schemas.microsoft.com/office/drawing/2014/main" id="{5410DF9C-2111-12E0-C51F-E221616BFBF7}"/>
                </a:ext>
              </a:extLst>
            </p:cNvPr>
            <p:cNvSpPr txBox="1"/>
            <p:nvPr/>
          </p:nvSpPr>
          <p:spPr>
            <a:xfrm>
              <a:off x="5752127" y="4486947"/>
              <a:ext cx="374418"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0.1</a:t>
              </a:r>
            </a:p>
          </p:txBody>
        </p:sp>
        <p:sp>
          <p:nvSpPr>
            <p:cNvPr id="14" name="TextBox 13">
              <a:extLst>
                <a:ext uri="{FF2B5EF4-FFF2-40B4-BE49-F238E27FC236}">
                  <a16:creationId xmlns:a16="http://schemas.microsoft.com/office/drawing/2014/main" id="{DCDB5B89-E54C-63A9-F7FE-DA179F89A06D}"/>
                </a:ext>
              </a:extLst>
            </p:cNvPr>
            <p:cNvSpPr txBox="1"/>
            <p:nvPr/>
          </p:nvSpPr>
          <p:spPr>
            <a:xfrm>
              <a:off x="6412422" y="4486947"/>
              <a:ext cx="23187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a:t>
              </a:r>
            </a:p>
          </p:txBody>
        </p:sp>
        <p:sp>
          <p:nvSpPr>
            <p:cNvPr id="15" name="TextBox 14">
              <a:extLst>
                <a:ext uri="{FF2B5EF4-FFF2-40B4-BE49-F238E27FC236}">
                  <a16:creationId xmlns:a16="http://schemas.microsoft.com/office/drawing/2014/main" id="{2EFB2EE5-D742-7389-025F-084466712287}"/>
                </a:ext>
              </a:extLst>
            </p:cNvPr>
            <p:cNvSpPr txBox="1"/>
            <p:nvPr/>
          </p:nvSpPr>
          <p:spPr>
            <a:xfrm>
              <a:off x="7001946" y="4486947"/>
              <a:ext cx="32690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a:t>
              </a:r>
            </a:p>
          </p:txBody>
        </p:sp>
        <p:sp>
          <p:nvSpPr>
            <p:cNvPr id="16" name="TextBox 15">
              <a:extLst>
                <a:ext uri="{FF2B5EF4-FFF2-40B4-BE49-F238E27FC236}">
                  <a16:creationId xmlns:a16="http://schemas.microsoft.com/office/drawing/2014/main" id="{DE4449F9-A1E7-20F4-E14C-847CC440F6DC}"/>
                </a:ext>
              </a:extLst>
            </p:cNvPr>
            <p:cNvSpPr txBox="1"/>
            <p:nvPr/>
          </p:nvSpPr>
          <p:spPr>
            <a:xfrm>
              <a:off x="7539980" y="4486947"/>
              <a:ext cx="42193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100</a:t>
              </a:r>
            </a:p>
          </p:txBody>
        </p:sp>
        <p:sp>
          <p:nvSpPr>
            <p:cNvPr id="17" name="TextBox 16">
              <a:extLst>
                <a:ext uri="{FF2B5EF4-FFF2-40B4-BE49-F238E27FC236}">
                  <a16:creationId xmlns:a16="http://schemas.microsoft.com/office/drawing/2014/main" id="{D57CBC9C-2C2D-CCD8-24F8-1E6F1DD94324}"/>
                </a:ext>
              </a:extLst>
            </p:cNvPr>
            <p:cNvSpPr txBox="1"/>
            <p:nvPr/>
          </p:nvSpPr>
          <p:spPr>
            <a:xfrm>
              <a:off x="8112063" y="4486948"/>
              <a:ext cx="516962" cy="273686"/>
            </a:xfrm>
            <a:prstGeom prst="rect">
              <a:avLst/>
            </a:prstGeom>
            <a:solidFill>
              <a:schemeClr val="bg1"/>
            </a:solidFill>
          </p:spPr>
          <p:txBody>
            <a:bodyPr wrap="none" rtlCol="0">
              <a:spAutoFit/>
            </a:bodyPr>
            <a:lstStyle/>
            <a:p>
              <a:r>
                <a:rPr lang="en-US" b="1" dirty="0">
                  <a:solidFill>
                    <a:srgbClr val="0B4B8E"/>
                  </a:solidFill>
                  <a:latin typeface="Arial" panose="020B0604020202020204" pitchFamily="34" charset="0"/>
                  <a:cs typeface="Arial" panose="020B0604020202020204" pitchFamily="34" charset="0"/>
                </a:rPr>
                <a:t>1000</a:t>
              </a:r>
            </a:p>
          </p:txBody>
        </p:sp>
        <p:sp>
          <p:nvSpPr>
            <p:cNvPr id="18" name="TextBox 17">
              <a:extLst>
                <a:ext uri="{FF2B5EF4-FFF2-40B4-BE49-F238E27FC236}">
                  <a16:creationId xmlns:a16="http://schemas.microsoft.com/office/drawing/2014/main" id="{0C5B1E53-48F7-5137-B980-3B8A9B671860}"/>
                </a:ext>
              </a:extLst>
            </p:cNvPr>
            <p:cNvSpPr txBox="1"/>
            <p:nvPr/>
          </p:nvSpPr>
          <p:spPr>
            <a:xfrm>
              <a:off x="5623156" y="3639786"/>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40K</a:t>
              </a:r>
            </a:p>
          </p:txBody>
        </p:sp>
        <p:sp>
          <p:nvSpPr>
            <p:cNvPr id="19" name="TextBox 18">
              <a:extLst>
                <a:ext uri="{FF2B5EF4-FFF2-40B4-BE49-F238E27FC236}">
                  <a16:creationId xmlns:a16="http://schemas.microsoft.com/office/drawing/2014/main" id="{FB3114AD-6927-C0DD-E971-AA3FE4537AC9}"/>
                </a:ext>
              </a:extLst>
            </p:cNvPr>
            <p:cNvSpPr txBox="1"/>
            <p:nvPr/>
          </p:nvSpPr>
          <p:spPr>
            <a:xfrm>
              <a:off x="5623156" y="2995943"/>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60K</a:t>
              </a:r>
            </a:p>
          </p:txBody>
        </p:sp>
        <p:sp>
          <p:nvSpPr>
            <p:cNvPr id="20" name="TextBox 19">
              <a:extLst>
                <a:ext uri="{FF2B5EF4-FFF2-40B4-BE49-F238E27FC236}">
                  <a16:creationId xmlns:a16="http://schemas.microsoft.com/office/drawing/2014/main" id="{D8894F4F-324B-33B2-D4D9-9F8064F28F97}"/>
                </a:ext>
              </a:extLst>
            </p:cNvPr>
            <p:cNvSpPr txBox="1"/>
            <p:nvPr/>
          </p:nvSpPr>
          <p:spPr>
            <a:xfrm>
              <a:off x="5629735" y="2378426"/>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80K</a:t>
              </a:r>
            </a:p>
          </p:txBody>
        </p:sp>
        <p:sp>
          <p:nvSpPr>
            <p:cNvPr id="21" name="TextBox 20">
              <a:extLst>
                <a:ext uri="{FF2B5EF4-FFF2-40B4-BE49-F238E27FC236}">
                  <a16:creationId xmlns:a16="http://schemas.microsoft.com/office/drawing/2014/main" id="{4100C103-365D-547F-6EFF-FB3B5351A72C}"/>
                </a:ext>
              </a:extLst>
            </p:cNvPr>
            <p:cNvSpPr txBox="1"/>
            <p:nvPr/>
          </p:nvSpPr>
          <p:spPr>
            <a:xfrm>
              <a:off x="5541284" y="1754321"/>
              <a:ext cx="408629"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100K</a:t>
              </a:r>
            </a:p>
          </p:txBody>
        </p:sp>
        <p:sp>
          <p:nvSpPr>
            <p:cNvPr id="22" name="TextBox 21">
              <a:extLst>
                <a:ext uri="{FF2B5EF4-FFF2-40B4-BE49-F238E27FC236}">
                  <a16:creationId xmlns:a16="http://schemas.microsoft.com/office/drawing/2014/main" id="{AEFC3A9B-1DE8-C2AA-42F6-8E132D5E7D0C}"/>
                </a:ext>
              </a:extLst>
            </p:cNvPr>
            <p:cNvSpPr txBox="1"/>
            <p:nvPr/>
          </p:nvSpPr>
          <p:spPr>
            <a:xfrm>
              <a:off x="5091846" y="1211735"/>
              <a:ext cx="833887" cy="342107"/>
            </a:xfrm>
            <a:prstGeom prst="rect">
              <a:avLst/>
            </a:prstGeom>
            <a:solidFill>
              <a:schemeClr val="bg1"/>
            </a:solidFill>
          </p:spPr>
          <p:txBody>
            <a:bodyPr wrap="none" lIns="0" rIns="0" rtlCol="0">
              <a:spAutoFit/>
            </a:bodyPr>
            <a:lstStyle/>
            <a:p>
              <a:pPr algn="r"/>
              <a:r>
                <a:rPr lang="en-US" sz="2400" b="1" dirty="0">
                  <a:solidFill>
                    <a:srgbClr val="0B4B8E"/>
                  </a:solidFill>
                  <a:latin typeface="Arial" panose="020B0604020202020204" pitchFamily="34" charset="0"/>
                  <a:cs typeface="Arial" panose="020B0604020202020204" pitchFamily="34" charset="0"/>
                </a:rPr>
                <a:t>∑HPWL</a:t>
              </a:r>
            </a:p>
          </p:txBody>
        </p:sp>
        <p:sp>
          <p:nvSpPr>
            <p:cNvPr id="24" name="TextBox 23">
              <a:extLst>
                <a:ext uri="{FF2B5EF4-FFF2-40B4-BE49-F238E27FC236}">
                  <a16:creationId xmlns:a16="http://schemas.microsoft.com/office/drawing/2014/main" id="{2CAA3509-E6B3-86BF-FB8A-C1A57E9B010F}"/>
                </a:ext>
              </a:extLst>
            </p:cNvPr>
            <p:cNvSpPr txBox="1"/>
            <p:nvPr/>
          </p:nvSpPr>
          <p:spPr>
            <a:xfrm>
              <a:off x="5637372" y="4265985"/>
              <a:ext cx="313598" cy="273686"/>
            </a:xfrm>
            <a:prstGeom prst="rect">
              <a:avLst/>
            </a:prstGeom>
            <a:solidFill>
              <a:schemeClr val="bg1"/>
            </a:solidFill>
          </p:spPr>
          <p:txBody>
            <a:bodyPr wrap="none" lIns="0" rIns="0" rtlCol="0">
              <a:spAutoFit/>
            </a:bodyPr>
            <a:lstStyle/>
            <a:p>
              <a:pPr algn="r"/>
              <a:r>
                <a:rPr lang="en-US" b="1" dirty="0">
                  <a:solidFill>
                    <a:srgbClr val="0B4B8E"/>
                  </a:solidFill>
                  <a:latin typeface="Arial" panose="020B0604020202020204" pitchFamily="34" charset="0"/>
                  <a:cs typeface="Arial" panose="020B0604020202020204" pitchFamily="34" charset="0"/>
                </a:rPr>
                <a:t>20K</a:t>
              </a:r>
            </a:p>
          </p:txBody>
        </p:sp>
        <p:sp>
          <p:nvSpPr>
            <p:cNvPr id="25" name="TextBox 24">
              <a:extLst>
                <a:ext uri="{FF2B5EF4-FFF2-40B4-BE49-F238E27FC236}">
                  <a16:creationId xmlns:a16="http://schemas.microsoft.com/office/drawing/2014/main" id="{A80D2F85-4A2D-463D-C663-D0CA2A10AE68}"/>
                </a:ext>
              </a:extLst>
            </p:cNvPr>
            <p:cNvSpPr txBox="1"/>
            <p:nvPr/>
          </p:nvSpPr>
          <p:spPr>
            <a:xfrm>
              <a:off x="7978332" y="4050311"/>
              <a:ext cx="362301" cy="342107"/>
            </a:xfrm>
            <a:prstGeom prst="rect">
              <a:avLst/>
            </a:prstGeom>
            <a:noFill/>
          </p:spPr>
          <p:txBody>
            <a:bodyPr wrap="none" lIns="0" rIns="0" rtlCol="0">
              <a:spAutoFit/>
            </a:bodyPr>
            <a:lstStyle/>
            <a:p>
              <a:pPr algn="r"/>
              <a:r>
                <a:rPr lang="en-US" sz="2400" b="1" dirty="0">
                  <a:solidFill>
                    <a:srgbClr val="0B4B8E"/>
                  </a:solidFill>
                  <a:latin typeface="Arial" panose="020B0604020202020204" pitchFamily="34" charset="0"/>
                  <a:cs typeface="Arial" panose="020B0604020202020204" pitchFamily="34" charset="0"/>
                </a:rPr>
                <a:t>T</a:t>
              </a:r>
              <a:r>
                <a:rPr lang="en-US" sz="2400" b="1" dirty="0">
                  <a:solidFill>
                    <a:srgbClr val="0B4B8E"/>
                  </a:solidFill>
                  <a:latin typeface="Arial" panose="020B0604020202020204" pitchFamily="34" charset="0"/>
                  <a:cs typeface="Arial" panose="020B0604020202020204" pitchFamily="34" charset="0"/>
                  <a:sym typeface="Wingdings"/>
                </a:rPr>
                <a:t></a:t>
              </a:r>
              <a:endParaRPr lang="en-US" sz="2400" b="1" dirty="0">
                <a:solidFill>
                  <a:srgbClr val="0B4B8E"/>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784A92F4-11BB-D0ED-2546-80BE190CEBEB}"/>
                </a:ext>
              </a:extLst>
            </p:cNvPr>
            <p:cNvSpPr txBox="1"/>
            <p:nvPr/>
          </p:nvSpPr>
          <p:spPr>
            <a:xfrm>
              <a:off x="6988607" y="3465693"/>
              <a:ext cx="1339920" cy="250878"/>
            </a:xfrm>
            <a:prstGeom prst="rect">
              <a:avLst/>
            </a:prstGeom>
            <a:noFill/>
          </p:spPr>
          <p:txBody>
            <a:bodyPr wrap="none" lIns="0" rIns="0" rtlCol="0">
              <a:spAutoFit/>
            </a:bodyPr>
            <a:lstStyle/>
            <a:p>
              <a:pPr algn="r"/>
              <a:r>
                <a:rPr lang="en-US" sz="1600" b="1" dirty="0">
                  <a:solidFill>
                    <a:srgbClr val="0B4B8E"/>
                  </a:solidFill>
                  <a:latin typeface="Arial" panose="020B0604020202020204" pitchFamily="34" charset="0"/>
                  <a:cs typeface="Arial" panose="020B0604020202020204" pitchFamily="34" charset="0"/>
                  <a:sym typeface="Wingdings"/>
                </a:rPr>
                <a:t> Placer progress</a:t>
              </a:r>
              <a:endParaRPr lang="en-US" sz="1600" b="1" dirty="0">
                <a:solidFill>
                  <a:srgbClr val="0B4B8E"/>
                </a:solidFill>
                <a:latin typeface="Arial" panose="020B0604020202020204" pitchFamily="34" charset="0"/>
                <a:cs typeface="Arial" panose="020B0604020202020204" pitchFamily="34" charset="0"/>
              </a:endParaRPr>
            </a:p>
          </p:txBody>
        </p:sp>
      </p:grpSp>
      <p:sp>
        <p:nvSpPr>
          <p:cNvPr id="27" name="TextBox 26">
            <a:extLst>
              <a:ext uri="{FF2B5EF4-FFF2-40B4-BE49-F238E27FC236}">
                <a16:creationId xmlns:a16="http://schemas.microsoft.com/office/drawing/2014/main" id="{09E72E03-9111-F105-D7EB-400E06407769}"/>
              </a:ext>
            </a:extLst>
          </p:cNvPr>
          <p:cNvSpPr txBox="1"/>
          <p:nvPr/>
        </p:nvSpPr>
        <p:spPr>
          <a:xfrm>
            <a:off x="2188029" y="1530169"/>
            <a:ext cx="2968140" cy="707886"/>
          </a:xfrm>
          <a:prstGeom prst="rect">
            <a:avLst/>
          </a:prstGeom>
          <a:noFill/>
        </p:spPr>
        <p:txBody>
          <a:bodyPr wrap="square" rtlCol="0">
            <a:spAutoFit/>
          </a:bodyPr>
          <a:lstStyle/>
          <a:p>
            <a:pPr algn="ctr"/>
            <a:r>
              <a:rPr lang="en-US" sz="2000" b="1" dirty="0">
                <a:solidFill>
                  <a:srgbClr val="FF0000"/>
                </a:solidFill>
                <a:latin typeface="Arial" panose="020B0604020202020204" pitchFamily="34" charset="0"/>
                <a:cs typeface="Arial" panose="020B0604020202020204" pitchFamily="34" charset="0"/>
              </a:rPr>
              <a:t>Iterative Placer</a:t>
            </a:r>
          </a:p>
          <a:p>
            <a:pPr algn="ctr"/>
            <a:r>
              <a:rPr lang="en-US" sz="2000" b="1" dirty="0">
                <a:solidFill>
                  <a:srgbClr val="FF0000"/>
                </a:solidFill>
                <a:latin typeface="Arial" panose="020B0604020202020204" pitchFamily="34" charset="0"/>
                <a:cs typeface="Arial" panose="020B0604020202020204" pitchFamily="34" charset="0"/>
              </a:rPr>
              <a:t>(fast but bad quality)</a:t>
            </a:r>
          </a:p>
        </p:txBody>
      </p:sp>
      <p:sp>
        <p:nvSpPr>
          <p:cNvPr id="28" name="TextBox 27">
            <a:extLst>
              <a:ext uri="{FF2B5EF4-FFF2-40B4-BE49-F238E27FC236}">
                <a16:creationId xmlns:a16="http://schemas.microsoft.com/office/drawing/2014/main" id="{0BF01D17-2C12-6F9C-AF41-54A5B06A9A0F}"/>
              </a:ext>
            </a:extLst>
          </p:cNvPr>
          <p:cNvSpPr txBox="1"/>
          <p:nvPr/>
        </p:nvSpPr>
        <p:spPr>
          <a:xfrm>
            <a:off x="7758512" y="1486366"/>
            <a:ext cx="3102754" cy="707886"/>
          </a:xfrm>
          <a:prstGeom prst="rect">
            <a:avLst/>
          </a:prstGeom>
          <a:noFill/>
        </p:spPr>
        <p:txBody>
          <a:bodyPr wrap="square" rtlCol="0">
            <a:spAutoFit/>
          </a:bodyPr>
          <a:lstStyle/>
          <a:p>
            <a:pPr algn="ctr"/>
            <a:r>
              <a:rPr lang="en-US" sz="2000" b="1" dirty="0">
                <a:solidFill>
                  <a:srgbClr val="FF0000"/>
                </a:solidFill>
                <a:latin typeface="Arial" panose="020B0604020202020204" pitchFamily="34" charset="0"/>
                <a:cs typeface="Arial" panose="020B0604020202020204" pitchFamily="34" charset="0"/>
              </a:rPr>
              <a:t>SA-based placer</a:t>
            </a:r>
          </a:p>
          <a:p>
            <a:pPr algn="ctr"/>
            <a:r>
              <a:rPr lang="en-US" sz="2000" b="1" dirty="0">
                <a:solidFill>
                  <a:srgbClr val="FF0000"/>
                </a:solidFill>
                <a:latin typeface="Arial" panose="020B0604020202020204" pitchFamily="34" charset="0"/>
                <a:cs typeface="Arial" panose="020B0604020202020204" pitchFamily="34" charset="0"/>
              </a:rPr>
              <a:t>(good quality but slow)</a:t>
            </a:r>
          </a:p>
        </p:txBody>
      </p:sp>
    </p:spTree>
    <p:extLst>
      <p:ext uri="{BB962C8B-B14F-4D97-AF65-F5344CB8AC3E}">
        <p14:creationId xmlns:p14="http://schemas.microsoft.com/office/powerpoint/2010/main" val="2788482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F178-1954-06A6-D021-27A4AE1D2A00}"/>
              </a:ext>
            </a:extLst>
          </p:cNvPr>
          <p:cNvSpPr>
            <a:spLocks noGrp="1"/>
          </p:cNvSpPr>
          <p:nvPr>
            <p:ph type="title"/>
          </p:nvPr>
        </p:nvSpPr>
        <p:spPr/>
        <p:txBody>
          <a:bodyPr/>
          <a:lstStyle/>
          <a:p>
            <a:r>
              <a:rPr lang="en-US" dirty="0"/>
              <a:t>Analytical Placer</a:t>
            </a:r>
          </a:p>
        </p:txBody>
      </p:sp>
      <p:sp>
        <p:nvSpPr>
          <p:cNvPr id="3" name="Content Placeholder 2">
            <a:extLst>
              <a:ext uri="{FF2B5EF4-FFF2-40B4-BE49-F238E27FC236}">
                <a16:creationId xmlns:a16="http://schemas.microsoft.com/office/drawing/2014/main" id="{D6455D1A-E03C-EA2F-6BBF-E3AD36948659}"/>
              </a:ext>
            </a:extLst>
          </p:cNvPr>
          <p:cNvSpPr>
            <a:spLocks noGrp="1"/>
          </p:cNvSpPr>
          <p:nvPr>
            <p:ph idx="1"/>
          </p:nvPr>
        </p:nvSpPr>
        <p:spPr/>
        <p:txBody>
          <a:bodyPr>
            <a:normAutofit/>
          </a:bodyPr>
          <a:lstStyle/>
          <a:p>
            <a:r>
              <a:rPr lang="en-US" b="1" dirty="0"/>
              <a:t>Write an </a:t>
            </a:r>
            <a:r>
              <a:rPr lang="en-US" b="1" i="1" dirty="0">
                <a:solidFill>
                  <a:srgbClr val="FF0000"/>
                </a:solidFill>
              </a:rPr>
              <a:t>equation</a:t>
            </a:r>
            <a:r>
              <a:rPr lang="en-US" b="1" i="1" dirty="0">
                <a:solidFill>
                  <a:schemeClr val="accent1"/>
                </a:solidFill>
              </a:rPr>
              <a:t> </a:t>
            </a:r>
            <a:r>
              <a:rPr lang="en-US" b="1" dirty="0"/>
              <a:t>whose </a:t>
            </a:r>
            <a:r>
              <a:rPr lang="en-US" b="1" i="1" dirty="0">
                <a:solidFill>
                  <a:srgbClr val="FF0000"/>
                </a:solidFill>
              </a:rPr>
              <a:t>minimum</a:t>
            </a:r>
            <a:r>
              <a:rPr lang="en-US" b="1" i="1" dirty="0">
                <a:solidFill>
                  <a:schemeClr val="accent1"/>
                </a:solidFill>
              </a:rPr>
              <a:t> </a:t>
            </a:r>
            <a:r>
              <a:rPr lang="en-US" b="1" dirty="0"/>
              <a:t>is the placement</a:t>
            </a:r>
          </a:p>
          <a:p>
            <a:pPr lvl="1"/>
            <a:r>
              <a:rPr lang="en-US" dirty="0"/>
              <a:t>If you have a million gates, need a million </a:t>
            </a:r>
            <a:r>
              <a:rPr lang="en-US" b="1" dirty="0">
                <a:solidFill>
                  <a:srgbClr val="0B4B8E"/>
                </a:solidFill>
              </a:rPr>
              <a:t>(xi, </a:t>
            </a:r>
            <a:r>
              <a:rPr lang="en-US" b="1" dirty="0" err="1">
                <a:solidFill>
                  <a:srgbClr val="0B4B8E"/>
                </a:solidFill>
              </a:rPr>
              <a:t>yi</a:t>
            </a:r>
            <a:r>
              <a:rPr lang="en-US" b="1" dirty="0">
                <a:solidFill>
                  <a:srgbClr val="0B4B8E"/>
                </a:solidFill>
              </a:rPr>
              <a:t>)</a:t>
            </a:r>
            <a:r>
              <a:rPr lang="en-US" b="1" dirty="0">
                <a:solidFill>
                  <a:schemeClr val="accent2"/>
                </a:solidFill>
              </a:rPr>
              <a:t> </a:t>
            </a:r>
            <a:r>
              <a:rPr lang="en-US" dirty="0"/>
              <a:t>values as result</a:t>
            </a:r>
          </a:p>
          <a:p>
            <a:pPr lvl="1"/>
            <a:r>
              <a:rPr lang="en-US" dirty="0"/>
              <a:t>Formulate an appropriate </a:t>
            </a:r>
            <a:r>
              <a:rPr lang="en-US" b="1" dirty="0">
                <a:solidFill>
                  <a:srgbClr val="0B4B8E"/>
                </a:solidFill>
              </a:rPr>
              <a:t>cost function</a:t>
            </a:r>
            <a:r>
              <a:rPr lang="en-US" dirty="0"/>
              <a:t> for all the gate-level </a:t>
            </a:r>
            <a:r>
              <a:rPr lang="en-US" b="1" dirty="0">
                <a:solidFill>
                  <a:srgbClr val="0B4B8E"/>
                </a:solidFill>
              </a:rPr>
              <a:t>(xi, </a:t>
            </a:r>
            <a:r>
              <a:rPr lang="en-US" b="1" dirty="0" err="1">
                <a:solidFill>
                  <a:srgbClr val="0B4B8E"/>
                </a:solidFill>
              </a:rPr>
              <a:t>yi</a:t>
            </a:r>
            <a:r>
              <a:rPr lang="en-US" b="1" dirty="0">
                <a:solidFill>
                  <a:srgbClr val="0B4B8E"/>
                </a:solidFill>
              </a:rPr>
              <a:t>)</a:t>
            </a:r>
            <a:r>
              <a:rPr lang="en-US" dirty="0"/>
              <a:t>:</a:t>
            </a:r>
            <a:br>
              <a:rPr lang="en-US" dirty="0"/>
            </a:br>
            <a:r>
              <a:rPr lang="en-US" dirty="0"/>
              <a:t>       </a:t>
            </a:r>
            <a:r>
              <a:rPr lang="en-US" b="1" dirty="0">
                <a:solidFill>
                  <a:srgbClr val="0B4B8E"/>
                </a:solidFill>
              </a:rPr>
              <a:t>F(x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endParaRPr lang="en-US" dirty="0">
              <a:solidFill>
                <a:srgbClr val="0B4B8E"/>
              </a:solidFill>
            </a:endParaRPr>
          </a:p>
          <a:p>
            <a:pPr lvl="1"/>
            <a:r>
              <a:rPr lang="en-US" dirty="0"/>
              <a:t>Solve analytically</a:t>
            </a:r>
            <a:r>
              <a:rPr lang="en-US" dirty="0">
                <a:solidFill>
                  <a:srgbClr val="800000"/>
                </a:solidFill>
              </a:rPr>
              <a:t> </a:t>
            </a:r>
            <a:r>
              <a:rPr lang="en-US" dirty="0"/>
              <a:t>for </a:t>
            </a:r>
            <a:r>
              <a:rPr lang="en-US" b="1" dirty="0">
                <a:solidFill>
                  <a:srgbClr val="0B4B8E"/>
                </a:solidFill>
              </a:rPr>
              <a:t>X*=(x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a:t>
            </a:r>
            <a:r>
              <a:rPr lang="en-US" dirty="0">
                <a:solidFill>
                  <a:srgbClr val="0B4B8E"/>
                </a:solidFill>
              </a:rPr>
              <a:t>, </a:t>
            </a:r>
            <a:r>
              <a:rPr lang="en-US" b="1" dirty="0">
                <a:solidFill>
                  <a:srgbClr val="0B4B8E"/>
                </a:solidFill>
              </a:rPr>
              <a:t>Y*=(y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a:t>
            </a:r>
            <a:r>
              <a:rPr lang="en-US" dirty="0"/>
              <a:t> to minimize</a:t>
            </a:r>
            <a:r>
              <a:rPr lang="en-US" dirty="0">
                <a:solidFill>
                  <a:srgbClr val="800000"/>
                </a:solidFill>
              </a:rPr>
              <a:t> </a:t>
            </a:r>
            <a:r>
              <a:rPr lang="en-US" b="1" dirty="0">
                <a:solidFill>
                  <a:srgbClr val="0B4B8E"/>
                </a:solidFill>
              </a:rPr>
              <a:t>F(x</a:t>
            </a:r>
            <a:r>
              <a:rPr lang="en-US" b="1" baseline="-25000" dirty="0">
                <a:solidFill>
                  <a:srgbClr val="0B4B8E"/>
                </a:solidFill>
              </a:rPr>
              <a:t>1</a:t>
            </a:r>
            <a:r>
              <a:rPr lang="en-US" b="1" dirty="0">
                <a:solidFill>
                  <a:srgbClr val="0B4B8E"/>
                </a:solidFill>
              </a:rPr>
              <a:t>, x</a:t>
            </a:r>
            <a:r>
              <a:rPr lang="en-US" b="1" baseline="-25000" dirty="0">
                <a:solidFill>
                  <a:srgbClr val="0B4B8E"/>
                </a:solidFill>
              </a:rPr>
              <a:t>2</a:t>
            </a:r>
            <a:r>
              <a:rPr lang="en-US" b="1" dirty="0">
                <a:solidFill>
                  <a:srgbClr val="0B4B8E"/>
                </a:solidFill>
              </a:rPr>
              <a:t>, … x</a:t>
            </a:r>
            <a:r>
              <a:rPr lang="en-US" b="1" baseline="-25000" dirty="0">
                <a:solidFill>
                  <a:srgbClr val="0B4B8E"/>
                </a:solidFill>
              </a:rPr>
              <a:t>1M</a:t>
            </a:r>
            <a:r>
              <a:rPr lang="en-US" b="1" dirty="0">
                <a:solidFill>
                  <a:srgbClr val="0B4B8E"/>
                </a:solidFill>
              </a:rPr>
              <a:t>, y</a:t>
            </a:r>
            <a:r>
              <a:rPr lang="en-US" b="1" baseline="-25000" dirty="0">
                <a:solidFill>
                  <a:srgbClr val="0B4B8E"/>
                </a:solidFill>
              </a:rPr>
              <a:t>1</a:t>
            </a:r>
            <a:r>
              <a:rPr lang="en-US" b="1" dirty="0">
                <a:solidFill>
                  <a:srgbClr val="0B4B8E"/>
                </a:solidFill>
              </a:rPr>
              <a:t>, y</a:t>
            </a:r>
            <a:r>
              <a:rPr lang="en-US" b="1" baseline="-25000" dirty="0">
                <a:solidFill>
                  <a:srgbClr val="0B4B8E"/>
                </a:solidFill>
              </a:rPr>
              <a:t>2</a:t>
            </a:r>
            <a:r>
              <a:rPr lang="en-US" b="1" dirty="0">
                <a:solidFill>
                  <a:srgbClr val="0B4B8E"/>
                </a:solidFill>
              </a:rPr>
              <a:t>, … y</a:t>
            </a:r>
            <a:r>
              <a:rPr lang="en-US" b="1" baseline="-25000" dirty="0">
                <a:solidFill>
                  <a:srgbClr val="0B4B8E"/>
                </a:solidFill>
              </a:rPr>
              <a:t>1M</a:t>
            </a:r>
            <a:r>
              <a:rPr lang="en-US" b="1" dirty="0">
                <a:solidFill>
                  <a:srgbClr val="0B4B8E"/>
                </a:solidFill>
              </a:rPr>
              <a:t> ) </a:t>
            </a:r>
            <a:endParaRPr lang="en-US" b="1" dirty="0">
              <a:solidFill>
                <a:srgbClr val="3333CC"/>
              </a:solidFill>
            </a:endParaRPr>
          </a:p>
          <a:p>
            <a:pPr lvl="1"/>
            <a:r>
              <a:rPr lang="en-US" dirty="0"/>
              <a:t>The resulting values of</a:t>
            </a:r>
            <a:r>
              <a:rPr lang="en-US" b="1" dirty="0">
                <a:solidFill>
                  <a:schemeClr val="accent2"/>
                </a:solidFill>
              </a:rPr>
              <a:t> </a:t>
            </a:r>
            <a:r>
              <a:rPr lang="en-US" b="1" dirty="0">
                <a:solidFill>
                  <a:srgbClr val="0B4B8E"/>
                </a:solidFill>
              </a:rPr>
              <a:t>X*, Y*</a:t>
            </a:r>
            <a:r>
              <a:rPr lang="en-US" dirty="0"/>
              <a:t> give you the placement of all 1M gates</a:t>
            </a:r>
          </a:p>
          <a:p>
            <a:r>
              <a:rPr lang="en-US" b="1" dirty="0"/>
              <a:t>This sounds sort of crazy… but it works </a:t>
            </a:r>
            <a:r>
              <a:rPr lang="en-US" b="1" dirty="0">
                <a:solidFill>
                  <a:srgbClr val="FF0000"/>
                </a:solidFill>
              </a:rPr>
              <a:t>great</a:t>
            </a:r>
          </a:p>
          <a:p>
            <a:pPr lvl="1"/>
            <a:r>
              <a:rPr lang="en-US" dirty="0"/>
              <a:t>All modern placers for big ASICs and SOCs are “analytical”</a:t>
            </a:r>
          </a:p>
          <a:p>
            <a:pPr lvl="1"/>
            <a:r>
              <a:rPr lang="en-US" dirty="0"/>
              <a:t>Big trick is write the wirelength</a:t>
            </a:r>
            <a:r>
              <a:rPr lang="en-US" dirty="0">
                <a:solidFill>
                  <a:srgbClr val="800000"/>
                </a:solidFill>
              </a:rPr>
              <a:t> </a:t>
            </a:r>
            <a:r>
              <a:rPr lang="en-US" dirty="0"/>
              <a:t>in mathematically “friendly” form we can optimize</a:t>
            </a:r>
          </a:p>
        </p:txBody>
      </p:sp>
    </p:spTree>
    <p:extLst>
      <p:ext uri="{BB962C8B-B14F-4D97-AF65-F5344CB8AC3E}">
        <p14:creationId xmlns:p14="http://schemas.microsoft.com/office/powerpoint/2010/main" val="2917164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6444</TotalTime>
  <Words>5235</Words>
  <Application>Microsoft Macintosh PowerPoint</Application>
  <PresentationFormat>Widescreen</PresentationFormat>
  <Paragraphs>565</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Trade Gothic LT Std Cn</vt:lpstr>
      <vt:lpstr>Arial</vt:lpstr>
      <vt:lpstr>Calibri</vt:lpstr>
      <vt:lpstr>Calibri Light</vt:lpstr>
      <vt:lpstr>Times New Roman</vt:lpstr>
      <vt:lpstr>Office Theme</vt:lpstr>
      <vt:lpstr>Lecture 12: Placement – II </vt:lpstr>
      <vt:lpstr>In-class Presentation: 10/19</vt:lpstr>
      <vt:lpstr>Recap: Placement Problem</vt:lpstr>
      <vt:lpstr>Recap: Placement Problem (cont’d)</vt:lpstr>
      <vt:lpstr>Recap: Placement Problem (cont’d)</vt:lpstr>
      <vt:lpstr>Recap: Wirelength Estimation</vt:lpstr>
      <vt:lpstr>Recap: Wirelength Estimation (cont’d)</vt:lpstr>
      <vt:lpstr>Recap: Placement Algorithm</vt:lpstr>
      <vt:lpstr>Analytical Placer</vt:lpstr>
      <vt:lpstr>Key: Optimize Quadratic Wirelength Model</vt:lpstr>
      <vt:lpstr>What About k-point Net, k&gt;2?</vt:lpstr>
      <vt:lpstr>What About k-point Net, k&gt;2? (cont’d)</vt:lpstr>
      <vt:lpstr>Gates as Points</vt:lpstr>
      <vt:lpstr>Easiest to See with Small Example</vt:lpstr>
      <vt:lpstr>Easy to Write the Quadratic Wirelength</vt:lpstr>
      <vt:lpstr>How Do We Minimize This?</vt:lpstr>
      <vt:lpstr>How Do We Minimize This? (cont’d)</vt:lpstr>
      <vt:lpstr>Placement Result</vt:lpstr>
      <vt:lpstr>What is Matrix A? (cont’d)</vt:lpstr>
      <vt:lpstr>What is Matrix A?</vt:lpstr>
      <vt:lpstr>What is Vector b?</vt:lpstr>
      <vt:lpstr>How to Solve Ax=b?</vt:lpstr>
      <vt:lpstr>Conjugate Gradient</vt:lpstr>
      <vt:lpstr>Another Example – Building A</vt:lpstr>
      <vt:lpstr>Another Example – Building b</vt:lpstr>
      <vt:lpstr>Another Example</vt:lpstr>
      <vt:lpstr>Another Example: Result</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Pao-I Chen</dc:creator>
  <cp:lastModifiedBy>Tsung-Wei Huang</cp:lastModifiedBy>
  <cp:revision>2007</cp:revision>
  <dcterms:created xsi:type="dcterms:W3CDTF">2021-01-05T18:50:35Z</dcterms:created>
  <dcterms:modified xsi:type="dcterms:W3CDTF">2022-10-17T21:42:34Z</dcterms:modified>
</cp:coreProperties>
</file>

<file path=docProps/thumbnail.jpeg>
</file>